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2" r:id="rId2"/>
    <p:sldId id="308" r:id="rId3"/>
    <p:sldId id="309" r:id="rId4"/>
    <p:sldId id="310" r:id="rId5"/>
    <p:sldId id="316" r:id="rId6"/>
    <p:sldId id="317" r:id="rId7"/>
    <p:sldId id="318" r:id="rId8"/>
    <p:sldId id="319" r:id="rId9"/>
    <p:sldId id="320" r:id="rId10"/>
    <p:sldId id="287" r:id="rId11"/>
    <p:sldId id="301" r:id="rId12"/>
    <p:sldId id="302" r:id="rId13"/>
    <p:sldId id="303" r:id="rId14"/>
    <p:sldId id="304" r:id="rId15"/>
    <p:sldId id="306" r:id="rId16"/>
    <p:sldId id="273" r:id="rId17"/>
  </p:sldIdLst>
  <p:sldSz cx="9144000" cy="6858000" type="screen4x3"/>
  <p:notesSz cx="6797675" cy="9928225"/>
  <p:defaultTextStyle>
    <a:defPPr>
      <a:defRPr lang="sr-Latn-C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Brajko" initials="A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FF33"/>
    <a:srgbClr val="33CC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253" autoAdjust="0"/>
  </p:normalViewPr>
  <p:slideViewPr>
    <p:cSldViewPr>
      <p:cViewPr>
        <p:scale>
          <a:sx n="100" d="100"/>
          <a:sy n="100" d="100"/>
        </p:scale>
        <p:origin x="-510" y="6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47" cy="496811"/>
          </a:xfrm>
          <a:prstGeom prst="rect">
            <a:avLst/>
          </a:prstGeom>
        </p:spPr>
        <p:txBody>
          <a:bodyPr vert="horz" lIns="92117" tIns="46058" rIns="92117" bIns="46058" rtlCol="0"/>
          <a:lstStyle>
            <a:lvl1pPr algn="l">
              <a:defRPr sz="1200"/>
            </a:lvl1pPr>
          </a:lstStyle>
          <a:p>
            <a:endParaRPr lang="hr-HR"/>
          </a:p>
        </p:txBody>
      </p:sp>
      <p:sp>
        <p:nvSpPr>
          <p:cNvPr id="3" name="Date Placeholder 2"/>
          <p:cNvSpPr>
            <a:spLocks noGrp="1"/>
          </p:cNvSpPr>
          <p:nvPr>
            <p:ph type="dt" sz="quarter" idx="1"/>
          </p:nvPr>
        </p:nvSpPr>
        <p:spPr>
          <a:xfrm>
            <a:off x="3849826" y="1"/>
            <a:ext cx="2946246" cy="496811"/>
          </a:xfrm>
          <a:prstGeom prst="rect">
            <a:avLst/>
          </a:prstGeom>
        </p:spPr>
        <p:txBody>
          <a:bodyPr vert="horz" lIns="92117" tIns="46058" rIns="92117" bIns="46058" rtlCol="0"/>
          <a:lstStyle>
            <a:lvl1pPr algn="r">
              <a:defRPr sz="1200"/>
            </a:lvl1pPr>
          </a:lstStyle>
          <a:p>
            <a:fld id="{C778EA7B-0DD2-4211-8E13-1557BC9B75E6}" type="datetimeFigureOut">
              <a:rPr lang="hr-HR" smtClean="0"/>
              <a:pPr/>
              <a:t>12.5.2015.</a:t>
            </a:fld>
            <a:endParaRPr lang="hr-HR"/>
          </a:p>
        </p:txBody>
      </p:sp>
      <p:sp>
        <p:nvSpPr>
          <p:cNvPr id="4" name="Footer Placeholder 3"/>
          <p:cNvSpPr>
            <a:spLocks noGrp="1"/>
          </p:cNvSpPr>
          <p:nvPr>
            <p:ph type="ftr" sz="quarter" idx="2"/>
          </p:nvPr>
        </p:nvSpPr>
        <p:spPr>
          <a:xfrm>
            <a:off x="0" y="9429817"/>
            <a:ext cx="2946247" cy="496810"/>
          </a:xfrm>
          <a:prstGeom prst="rect">
            <a:avLst/>
          </a:prstGeom>
        </p:spPr>
        <p:txBody>
          <a:bodyPr vert="horz" lIns="92117" tIns="46058" rIns="92117" bIns="46058" rtlCol="0" anchor="b"/>
          <a:lstStyle>
            <a:lvl1pPr algn="l">
              <a:defRPr sz="1200"/>
            </a:lvl1pPr>
          </a:lstStyle>
          <a:p>
            <a:endParaRPr lang="hr-HR"/>
          </a:p>
        </p:txBody>
      </p:sp>
      <p:sp>
        <p:nvSpPr>
          <p:cNvPr id="5" name="Slide Number Placeholder 4"/>
          <p:cNvSpPr>
            <a:spLocks noGrp="1"/>
          </p:cNvSpPr>
          <p:nvPr>
            <p:ph type="sldNum" sz="quarter" idx="3"/>
          </p:nvPr>
        </p:nvSpPr>
        <p:spPr>
          <a:xfrm>
            <a:off x="3849826" y="9429817"/>
            <a:ext cx="2946246" cy="496810"/>
          </a:xfrm>
          <a:prstGeom prst="rect">
            <a:avLst/>
          </a:prstGeom>
        </p:spPr>
        <p:txBody>
          <a:bodyPr vert="horz" lIns="92117" tIns="46058" rIns="92117" bIns="46058" rtlCol="0" anchor="b"/>
          <a:lstStyle>
            <a:lvl1pPr algn="r">
              <a:defRPr sz="1200"/>
            </a:lvl1pPr>
          </a:lstStyle>
          <a:p>
            <a:fld id="{19636C6F-C8DE-4EE1-952B-7BC717ECB7A6}" type="slidenum">
              <a:rPr lang="hr-HR" smtClean="0"/>
              <a:pPr/>
              <a:t>‹#›</a:t>
            </a:fld>
            <a:endParaRPr lang="hr-HR"/>
          </a:p>
        </p:txBody>
      </p:sp>
    </p:spTree>
    <p:extLst>
      <p:ext uri="{BB962C8B-B14F-4D97-AF65-F5344CB8AC3E}">
        <p14:creationId xmlns:p14="http://schemas.microsoft.com/office/powerpoint/2010/main" val="202713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8"/>
          </a:xfrm>
          <a:prstGeom prst="rect">
            <a:avLst/>
          </a:prstGeom>
        </p:spPr>
        <p:txBody>
          <a:bodyPr vert="horz" lIns="91426" tIns="45713" rIns="91426" bIns="45713" rtlCol="0"/>
          <a:lstStyle>
            <a:lvl1pPr algn="l">
              <a:defRPr sz="1200"/>
            </a:lvl1pPr>
          </a:lstStyle>
          <a:p>
            <a:pPr>
              <a:defRPr/>
            </a:pPr>
            <a:endParaRPr lang="hr-HR"/>
          </a:p>
        </p:txBody>
      </p:sp>
      <p:sp>
        <p:nvSpPr>
          <p:cNvPr id="3" name="Date Placeholder 2"/>
          <p:cNvSpPr>
            <a:spLocks noGrp="1"/>
          </p:cNvSpPr>
          <p:nvPr>
            <p:ph type="dt" idx="1"/>
          </p:nvPr>
        </p:nvSpPr>
        <p:spPr>
          <a:xfrm>
            <a:off x="3849689" y="0"/>
            <a:ext cx="2946400" cy="496888"/>
          </a:xfrm>
          <a:prstGeom prst="rect">
            <a:avLst/>
          </a:prstGeom>
        </p:spPr>
        <p:txBody>
          <a:bodyPr vert="horz" lIns="91426" tIns="45713" rIns="91426" bIns="45713" rtlCol="0"/>
          <a:lstStyle>
            <a:lvl1pPr algn="r">
              <a:defRPr sz="1200"/>
            </a:lvl1pPr>
          </a:lstStyle>
          <a:p>
            <a:pPr>
              <a:defRPr/>
            </a:pPr>
            <a:fld id="{7ABA2F44-7337-4AA2-B6D8-37359C704B0F}" type="datetimeFigureOut">
              <a:rPr lang="hr-HR"/>
              <a:pPr>
                <a:defRPr/>
              </a:pPr>
              <a:t>12.5.2015.</a:t>
            </a:fld>
            <a:endParaRPr lang="hr-H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pPr lvl="0"/>
            <a:endParaRPr lang="hr-HR" noProof="0" smtClean="0"/>
          </a:p>
        </p:txBody>
      </p:sp>
      <p:sp>
        <p:nvSpPr>
          <p:cNvPr id="5" name="Notes Placeholder 4"/>
          <p:cNvSpPr>
            <a:spLocks noGrp="1"/>
          </p:cNvSpPr>
          <p:nvPr>
            <p:ph type="body" sz="quarter" idx="3"/>
          </p:nvPr>
        </p:nvSpPr>
        <p:spPr>
          <a:xfrm>
            <a:off x="679451" y="4716464"/>
            <a:ext cx="5438775" cy="4467225"/>
          </a:xfrm>
          <a:prstGeom prst="rect">
            <a:avLst/>
          </a:prstGeom>
        </p:spPr>
        <p:txBody>
          <a:bodyPr vert="horz" lIns="91426" tIns="45713" rIns="91426" bIns="4571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6" name="Footer Placeholder 5"/>
          <p:cNvSpPr>
            <a:spLocks noGrp="1"/>
          </p:cNvSpPr>
          <p:nvPr>
            <p:ph type="ftr" sz="quarter" idx="4"/>
          </p:nvPr>
        </p:nvSpPr>
        <p:spPr>
          <a:xfrm>
            <a:off x="1" y="9429751"/>
            <a:ext cx="2946400" cy="496888"/>
          </a:xfrm>
          <a:prstGeom prst="rect">
            <a:avLst/>
          </a:prstGeom>
        </p:spPr>
        <p:txBody>
          <a:bodyPr vert="horz" lIns="91426" tIns="45713" rIns="91426" bIns="45713" rtlCol="0" anchor="b"/>
          <a:lstStyle>
            <a:lvl1pPr algn="l">
              <a:defRPr sz="1200"/>
            </a:lvl1pPr>
          </a:lstStyle>
          <a:p>
            <a:pPr>
              <a:defRPr/>
            </a:pPr>
            <a:endParaRPr lang="hr-HR"/>
          </a:p>
        </p:txBody>
      </p:sp>
      <p:sp>
        <p:nvSpPr>
          <p:cNvPr id="7" name="Slide Number Placeholder 6"/>
          <p:cNvSpPr>
            <a:spLocks noGrp="1"/>
          </p:cNvSpPr>
          <p:nvPr>
            <p:ph type="sldNum" sz="quarter" idx="5"/>
          </p:nvPr>
        </p:nvSpPr>
        <p:spPr>
          <a:xfrm>
            <a:off x="3849689" y="9429751"/>
            <a:ext cx="2946400" cy="496888"/>
          </a:xfrm>
          <a:prstGeom prst="rect">
            <a:avLst/>
          </a:prstGeom>
        </p:spPr>
        <p:txBody>
          <a:bodyPr vert="horz" lIns="91426" tIns="45713" rIns="91426" bIns="45713" rtlCol="0" anchor="b"/>
          <a:lstStyle>
            <a:lvl1pPr algn="r">
              <a:defRPr sz="1200"/>
            </a:lvl1pPr>
          </a:lstStyle>
          <a:p>
            <a:pPr>
              <a:defRPr/>
            </a:pPr>
            <a:fld id="{5194D8D7-E900-446C-BD64-066026ACB9D5}" type="slidenum">
              <a:rPr lang="hr-HR"/>
              <a:pPr>
                <a:defRPr/>
              </a:pPr>
              <a:t>‹#›</a:t>
            </a:fld>
            <a:endParaRPr lang="hr-HR"/>
          </a:p>
        </p:txBody>
      </p:sp>
    </p:spTree>
    <p:extLst>
      <p:ext uri="{BB962C8B-B14F-4D97-AF65-F5344CB8AC3E}">
        <p14:creationId xmlns:p14="http://schemas.microsoft.com/office/powerpoint/2010/main" val="1575858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15364" name="Slide Number Placeholder 3"/>
          <p:cNvSpPr txBox="1">
            <a:spLocks noGrp="1"/>
          </p:cNvSpPr>
          <p:nvPr/>
        </p:nvSpPr>
        <p:spPr bwMode="auto">
          <a:xfrm>
            <a:off x="3849689" y="9429751"/>
            <a:ext cx="2946400" cy="496888"/>
          </a:xfrm>
          <a:prstGeom prst="rect">
            <a:avLst/>
          </a:prstGeom>
          <a:noFill/>
          <a:ln w="9525">
            <a:noFill/>
            <a:miter lim="800000"/>
            <a:headEnd/>
            <a:tailEnd/>
          </a:ln>
        </p:spPr>
        <p:txBody>
          <a:bodyPr lIns="91426" tIns="45713" rIns="91426" bIns="45713" anchor="b"/>
          <a:lstStyle/>
          <a:p>
            <a:pPr algn="r"/>
            <a:fld id="{C72C456A-3929-4567-B2F9-1DF83F27725E}" type="slidenum">
              <a:rPr lang="hr-HR" sz="1200"/>
              <a:pPr algn="r"/>
              <a:t>1</a:t>
            </a:fld>
            <a:endParaRPr lang="hr-H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a:xfrm>
            <a:off x="457200" y="6356350"/>
            <a:ext cx="2133600" cy="365125"/>
          </a:xfrm>
          <a:prstGeom prst="rect">
            <a:avLst/>
          </a:prstGeom>
        </p:spPr>
        <p:txBody>
          <a:bodyPr/>
          <a:lstStyle>
            <a:lvl1pPr>
              <a:defRPr/>
            </a:lvl1pPr>
          </a:lstStyle>
          <a:p>
            <a:pPr>
              <a:defRPr/>
            </a:pPr>
            <a:fld id="{0E9E39EA-38A3-4C53-8BC9-A8F392439950}" type="datetimeFigureOut">
              <a:rPr lang="hr-HR"/>
              <a:pPr>
                <a:defRPr/>
              </a:pPr>
              <a:t>12.5.2015.</a:t>
            </a:fld>
            <a:endParaRPr lang="hr-HR"/>
          </a:p>
        </p:txBody>
      </p:sp>
      <p:sp>
        <p:nvSpPr>
          <p:cNvPr id="5" name="Rezervirano mjesto podnožj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hr-HR"/>
          </a:p>
        </p:txBody>
      </p:sp>
      <p:sp>
        <p:nvSpPr>
          <p:cNvPr id="6" name="Rezervirano mjesto broja slajd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9738E1E-49EB-4537-B3ED-F4EF5C848762}" type="slidenum">
              <a:rPr lang="hr-HR"/>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1600200"/>
            <a:ext cx="8229600" cy="4525963"/>
          </a:xfrm>
          <a:prstGeom prst="rect">
            <a:avLst/>
          </a:prstGeo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a:xfrm>
            <a:off x="457200" y="6356350"/>
            <a:ext cx="2133600" cy="365125"/>
          </a:xfrm>
          <a:prstGeom prst="rect">
            <a:avLst/>
          </a:prstGeom>
        </p:spPr>
        <p:txBody>
          <a:bodyPr/>
          <a:lstStyle>
            <a:lvl1pPr>
              <a:defRPr/>
            </a:lvl1pPr>
          </a:lstStyle>
          <a:p>
            <a:pPr>
              <a:defRPr/>
            </a:pPr>
            <a:fld id="{FAAA6B30-A34E-43CB-964D-1E5023FC51A1}" type="datetimeFigureOut">
              <a:rPr lang="hr-HR"/>
              <a:pPr>
                <a:defRPr/>
              </a:pPr>
              <a:t>12.5.2015.</a:t>
            </a:fld>
            <a:endParaRPr lang="hr-HR"/>
          </a:p>
        </p:txBody>
      </p:sp>
      <p:sp>
        <p:nvSpPr>
          <p:cNvPr id="5" name="Rezervirano mjesto podnožj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hr-HR"/>
          </a:p>
        </p:txBody>
      </p:sp>
      <p:sp>
        <p:nvSpPr>
          <p:cNvPr id="6" name="Rezervirano mjesto broja slajd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7E83BAF-F4F7-49F9-8621-0499BFC93005}"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a:prstGeom prst="rect">
            <a:avLst/>
          </a:prstGeo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a:prstGeom prst="rect">
            <a:avLst/>
          </a:prstGeo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a:xfrm>
            <a:off x="457200" y="6356350"/>
            <a:ext cx="2133600" cy="365125"/>
          </a:xfrm>
          <a:prstGeom prst="rect">
            <a:avLst/>
          </a:prstGeom>
        </p:spPr>
        <p:txBody>
          <a:bodyPr/>
          <a:lstStyle>
            <a:lvl1pPr>
              <a:defRPr/>
            </a:lvl1pPr>
          </a:lstStyle>
          <a:p>
            <a:pPr>
              <a:defRPr/>
            </a:pPr>
            <a:fld id="{88CB6A09-5898-46A3-AA7C-5E674D909607}" type="datetimeFigureOut">
              <a:rPr lang="hr-HR"/>
              <a:pPr>
                <a:defRPr/>
              </a:pPr>
              <a:t>12.5.2015.</a:t>
            </a:fld>
            <a:endParaRPr lang="hr-HR"/>
          </a:p>
        </p:txBody>
      </p:sp>
      <p:sp>
        <p:nvSpPr>
          <p:cNvPr id="5" name="Rezervirano mjesto podnožj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hr-HR"/>
          </a:p>
        </p:txBody>
      </p:sp>
      <p:sp>
        <p:nvSpPr>
          <p:cNvPr id="6" name="Rezervirano mjesto broja slajd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7E1DF94-1044-412E-B0E0-79B2B1F84276}" type="slidenum">
              <a:rPr lang="hr-HR"/>
              <a:pPr>
                <a:defRPr/>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87450" y="476250"/>
            <a:ext cx="7196138" cy="468313"/>
          </a:xfrm>
          <a:prstGeom prst="rect">
            <a:avLst/>
          </a:prstGeom>
        </p:spPr>
        <p:txBody>
          <a:bodyPr/>
          <a:lstStyle/>
          <a:p>
            <a:r>
              <a:rPr lang="en-US" smtClean="0"/>
              <a:t>Click to edit Master title style</a:t>
            </a:r>
            <a:endParaRPr lang="hr-HR"/>
          </a:p>
        </p:txBody>
      </p:sp>
      <p:sp>
        <p:nvSpPr>
          <p:cNvPr id="3" name="Table Placeholder 2"/>
          <p:cNvSpPr>
            <a:spLocks noGrp="1"/>
          </p:cNvSpPr>
          <p:nvPr>
            <p:ph type="tbl" idx="1"/>
          </p:nvPr>
        </p:nvSpPr>
        <p:spPr>
          <a:xfrm>
            <a:off x="685800" y="1671638"/>
            <a:ext cx="7772400" cy="4421187"/>
          </a:xfrm>
          <a:prstGeom prst="rect">
            <a:avLst/>
          </a:prstGeom>
        </p:spPr>
        <p:txBody>
          <a:bodyPr rtlCol="0">
            <a:normAutofit/>
          </a:bodyPr>
          <a:lstStyle/>
          <a:p>
            <a:pPr lvl="0"/>
            <a:endParaRPr lang="hr-HR" noProof="0" smtClean="0"/>
          </a:p>
        </p:txBody>
      </p:sp>
      <p:sp>
        <p:nvSpPr>
          <p:cNvPr id="4" name="Rectangle 4"/>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C67E75D6-C1FD-4853-A551-3C61AD4623D8}"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 sadržaj">
    <p:spTree>
      <p:nvGrpSpPr>
        <p:cNvPr id="1" name=""/>
        <p:cNvGrpSpPr/>
        <p:nvPr/>
      </p:nvGrpSpPr>
      <p:grpSpPr>
        <a:xfrm>
          <a:off x="0" y="0"/>
          <a:ext cx="0" cy="0"/>
          <a:chOff x="0" y="0"/>
          <a:chExt cx="0" cy="0"/>
        </a:xfrm>
      </p:grpSpPr>
      <p:sp>
        <p:nvSpPr>
          <p:cNvPr id="7" name="Rectangle 9"/>
          <p:cNvSpPr>
            <a:spLocks noChangeArrowheads="1"/>
          </p:cNvSpPr>
          <p:nvPr userDrawn="1"/>
        </p:nvSpPr>
        <p:spPr bwMode="auto">
          <a:xfrm>
            <a:off x="179388" y="1916113"/>
            <a:ext cx="8964612" cy="144462"/>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r-Latn-RS" altLang="sr-Latn-RS"/>
          </a:p>
        </p:txBody>
      </p:sp>
      <p:pic>
        <p:nvPicPr>
          <p:cNvPr id="8" name="Picture 7" descr="HROTE_dn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9563" y="5192713"/>
            <a:ext cx="2484437"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bwMode="auto">
          <a:xfrm>
            <a:off x="971550" y="1484313"/>
            <a:ext cx="799306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r>
              <a:rPr lang="hr-HR" altLang="sr-Latn-RS" dirty="0" err="1" smtClean="0"/>
              <a:t>Click</a:t>
            </a:r>
            <a:r>
              <a:rPr lang="hr-HR" altLang="sr-Latn-RS" dirty="0" smtClean="0"/>
              <a:t> to </a:t>
            </a:r>
            <a:r>
              <a:rPr lang="hr-HR" altLang="sr-Latn-RS" dirty="0" err="1" smtClean="0"/>
              <a:t>edit</a:t>
            </a:r>
            <a:r>
              <a:rPr lang="hr-HR" altLang="sr-Latn-RS" dirty="0" smtClean="0"/>
              <a:t> </a:t>
            </a:r>
            <a:r>
              <a:rPr lang="hr-HR" altLang="sr-Latn-RS" dirty="0" err="1" smtClean="0"/>
              <a:t>Master</a:t>
            </a:r>
            <a:r>
              <a:rPr lang="hr-HR" altLang="sr-Latn-RS" dirty="0" smtClean="0"/>
              <a:t> title style</a:t>
            </a:r>
          </a:p>
        </p:txBody>
      </p:sp>
      <p:sp>
        <p:nvSpPr>
          <p:cNvPr id="10" name="Rectangle 3"/>
          <p:cNvSpPr>
            <a:spLocks noGrp="1" noChangeArrowheads="1"/>
          </p:cNvSpPr>
          <p:nvPr>
            <p:ph idx="1"/>
          </p:nvPr>
        </p:nvSpPr>
        <p:spPr bwMode="auto">
          <a:xfrm>
            <a:off x="179388" y="2133600"/>
            <a:ext cx="8785225" cy="431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hr-HR" altLang="sr-Latn-RS" smtClean="0"/>
              <a:t>Click to edit Master text styles</a:t>
            </a:r>
          </a:p>
          <a:p>
            <a:pPr lvl="1"/>
            <a:r>
              <a:rPr lang="hr-HR" altLang="sr-Latn-RS" smtClean="0"/>
              <a:t>Second level</a:t>
            </a:r>
          </a:p>
          <a:p>
            <a:pPr lvl="2"/>
            <a:r>
              <a:rPr lang="hr-HR" altLang="sr-Latn-RS" smtClean="0"/>
              <a:t>Third level</a:t>
            </a:r>
          </a:p>
          <a:p>
            <a:pPr lvl="3"/>
            <a:r>
              <a:rPr lang="hr-HR" altLang="sr-Latn-RS" smtClean="0"/>
              <a:t>Fourth level</a:t>
            </a:r>
          </a:p>
          <a:p>
            <a:pPr lvl="4"/>
            <a:r>
              <a:rPr lang="hr-HR" altLang="sr-Latn-RS" smtClean="0"/>
              <a:t>Fifth level</a:t>
            </a:r>
          </a:p>
        </p:txBody>
      </p:sp>
      <p:sp>
        <p:nvSpPr>
          <p:cNvPr id="11" name="Rectangle 4"/>
          <p:cNvSpPr>
            <a:spLocks noGrp="1" noChangeArrowheads="1"/>
          </p:cNvSpPr>
          <p:nvPr>
            <p:ph type="dt" sz="half" idx="2"/>
          </p:nvPr>
        </p:nvSpPr>
        <p:spPr bwMode="auto">
          <a:xfrm>
            <a:off x="179388" y="6589713"/>
            <a:ext cx="1954212"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anose="020B0604020202020204" pitchFamily="34" charset="0"/>
                <a:cs typeface="Arial" panose="020B0604020202020204" pitchFamily="34" charset="0"/>
              </a:defRPr>
            </a:lvl1pPr>
          </a:lstStyle>
          <a:p>
            <a:pPr>
              <a:defRPr/>
            </a:pPr>
            <a:endParaRPr lang="hr-HR" dirty="0"/>
          </a:p>
        </p:txBody>
      </p:sp>
      <p:pic>
        <p:nvPicPr>
          <p:cNvPr id="13" name="Picture 8" descr="HROTE_znakENGv"/>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188913"/>
            <a:ext cx="482441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a:xfrm>
            <a:off x="457200" y="6356350"/>
            <a:ext cx="2133600" cy="365125"/>
          </a:xfrm>
          <a:prstGeom prst="rect">
            <a:avLst/>
          </a:prstGeom>
        </p:spPr>
        <p:txBody>
          <a:bodyPr/>
          <a:lstStyle>
            <a:lvl1pPr>
              <a:defRPr/>
            </a:lvl1pPr>
          </a:lstStyle>
          <a:p>
            <a:pPr>
              <a:defRPr/>
            </a:pPr>
            <a:fld id="{437F5B6D-4F16-4D46-9D05-D8E3409356FA}" type="datetimeFigureOut">
              <a:rPr lang="hr-HR"/>
              <a:pPr>
                <a:defRPr/>
              </a:pPr>
              <a:t>12.5.2015.</a:t>
            </a:fld>
            <a:endParaRPr lang="hr-HR"/>
          </a:p>
        </p:txBody>
      </p:sp>
      <p:sp>
        <p:nvSpPr>
          <p:cNvPr id="5" name="Rezervirano mjesto podnožj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hr-HR"/>
          </a:p>
        </p:txBody>
      </p:sp>
      <p:sp>
        <p:nvSpPr>
          <p:cNvPr id="6" name="Rezervirano mjesto broja slajd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224EF1E-A790-4FC9-B2CF-35089E462131}" type="slidenum">
              <a:rPr lang="hr-HR"/>
              <a:pPr>
                <a:defRPr/>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3"/>
          <p:cNvSpPr>
            <a:spLocks noGrp="1"/>
          </p:cNvSpPr>
          <p:nvPr>
            <p:ph type="dt" sz="half" idx="10"/>
          </p:nvPr>
        </p:nvSpPr>
        <p:spPr>
          <a:xfrm>
            <a:off x="457200" y="6356350"/>
            <a:ext cx="2133600" cy="365125"/>
          </a:xfrm>
          <a:prstGeom prst="rect">
            <a:avLst/>
          </a:prstGeom>
        </p:spPr>
        <p:txBody>
          <a:bodyPr/>
          <a:lstStyle>
            <a:lvl1pPr>
              <a:defRPr/>
            </a:lvl1pPr>
          </a:lstStyle>
          <a:p>
            <a:pPr>
              <a:defRPr/>
            </a:pPr>
            <a:fld id="{7A6523EA-AB2E-424F-A8A7-D93FE5EFC929}" type="datetimeFigureOut">
              <a:rPr lang="hr-HR"/>
              <a:pPr>
                <a:defRPr/>
              </a:pPr>
              <a:t>12.5.2015.</a:t>
            </a:fld>
            <a:endParaRPr lang="hr-HR"/>
          </a:p>
        </p:txBody>
      </p:sp>
      <p:sp>
        <p:nvSpPr>
          <p:cNvPr id="6" name="Rezervirano mjesto podnožj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hr-HR"/>
          </a:p>
        </p:txBody>
      </p:sp>
      <p:sp>
        <p:nvSpPr>
          <p:cNvPr id="7" name="Rezervirano mjesto broja slajd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86F29E-F716-4935-B09B-13CCE721DAB4}" type="slidenum">
              <a:rPr lang="hr-HR"/>
              <a:pPr>
                <a:defRP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3"/>
          <p:cNvSpPr>
            <a:spLocks noGrp="1"/>
          </p:cNvSpPr>
          <p:nvPr>
            <p:ph type="dt" sz="half" idx="10"/>
          </p:nvPr>
        </p:nvSpPr>
        <p:spPr>
          <a:xfrm>
            <a:off x="457200" y="6356350"/>
            <a:ext cx="2133600" cy="365125"/>
          </a:xfrm>
          <a:prstGeom prst="rect">
            <a:avLst/>
          </a:prstGeom>
        </p:spPr>
        <p:txBody>
          <a:bodyPr/>
          <a:lstStyle>
            <a:lvl1pPr>
              <a:defRPr/>
            </a:lvl1pPr>
          </a:lstStyle>
          <a:p>
            <a:pPr>
              <a:defRPr/>
            </a:pPr>
            <a:fld id="{D411FAD0-8A87-442C-BF83-2A3C22F95CB6}" type="datetimeFigureOut">
              <a:rPr lang="hr-HR"/>
              <a:pPr>
                <a:defRPr/>
              </a:pPr>
              <a:t>12.5.2015.</a:t>
            </a:fld>
            <a:endParaRPr lang="hr-HR"/>
          </a:p>
        </p:txBody>
      </p:sp>
      <p:sp>
        <p:nvSpPr>
          <p:cNvPr id="8" name="Rezervirano mjesto podnožj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hr-HR"/>
          </a:p>
        </p:txBody>
      </p:sp>
      <p:sp>
        <p:nvSpPr>
          <p:cNvPr id="9" name="Rezervirano mjesto broja slajd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D523658-5C02-4800-A212-A4D9CB5B0399}" type="slidenum">
              <a:rPr lang="hr-HR"/>
              <a:pPr>
                <a:defRPr/>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smtClean="0"/>
              <a:t>Kliknite da biste uredili stil naslova matrice</a:t>
            </a:r>
            <a:endParaRPr lang="hr-HR"/>
          </a:p>
        </p:txBody>
      </p:sp>
      <p:sp>
        <p:nvSpPr>
          <p:cNvPr id="3" name="Rezervirano mjesto datuma 3"/>
          <p:cNvSpPr>
            <a:spLocks noGrp="1"/>
          </p:cNvSpPr>
          <p:nvPr>
            <p:ph type="dt" sz="half" idx="10"/>
          </p:nvPr>
        </p:nvSpPr>
        <p:spPr>
          <a:xfrm>
            <a:off x="457200" y="6356350"/>
            <a:ext cx="2133600" cy="365125"/>
          </a:xfrm>
          <a:prstGeom prst="rect">
            <a:avLst/>
          </a:prstGeom>
        </p:spPr>
        <p:txBody>
          <a:bodyPr/>
          <a:lstStyle>
            <a:lvl1pPr>
              <a:defRPr/>
            </a:lvl1pPr>
          </a:lstStyle>
          <a:p>
            <a:pPr>
              <a:defRPr/>
            </a:pPr>
            <a:fld id="{5B3AA557-7922-4D5C-A6B0-921AABECA74E}" type="datetimeFigureOut">
              <a:rPr lang="hr-HR"/>
              <a:pPr>
                <a:defRPr/>
              </a:pPr>
              <a:t>12.5.2015.</a:t>
            </a:fld>
            <a:endParaRPr lang="hr-HR"/>
          </a:p>
        </p:txBody>
      </p:sp>
      <p:sp>
        <p:nvSpPr>
          <p:cNvPr id="4" name="Rezervirano mjesto podnožj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hr-HR"/>
          </a:p>
        </p:txBody>
      </p:sp>
      <p:sp>
        <p:nvSpPr>
          <p:cNvPr id="5" name="Rezervirano mjesto broja slajd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26C5C0B-C1E8-46FE-A779-44AAC6AD7440}" type="slidenum">
              <a:rPr lang="hr-HR"/>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3"/>
          <p:cNvSpPr>
            <a:spLocks noGrp="1"/>
          </p:cNvSpPr>
          <p:nvPr>
            <p:ph type="dt" sz="half" idx="10"/>
          </p:nvPr>
        </p:nvSpPr>
        <p:spPr>
          <a:xfrm>
            <a:off x="457200" y="6356350"/>
            <a:ext cx="2133600" cy="365125"/>
          </a:xfrm>
          <a:prstGeom prst="rect">
            <a:avLst/>
          </a:prstGeom>
        </p:spPr>
        <p:txBody>
          <a:bodyPr/>
          <a:lstStyle>
            <a:lvl1pPr>
              <a:defRPr/>
            </a:lvl1pPr>
          </a:lstStyle>
          <a:p>
            <a:pPr>
              <a:defRPr/>
            </a:pPr>
            <a:fld id="{88CC187B-9B7F-4676-B270-E250D061504F}" type="datetimeFigureOut">
              <a:rPr lang="hr-HR"/>
              <a:pPr>
                <a:defRPr/>
              </a:pPr>
              <a:t>12.5.2015.</a:t>
            </a:fld>
            <a:endParaRPr lang="hr-HR"/>
          </a:p>
        </p:txBody>
      </p:sp>
      <p:sp>
        <p:nvSpPr>
          <p:cNvPr id="3" name="Rezervirano mjesto podnožj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hr-HR"/>
          </a:p>
        </p:txBody>
      </p:sp>
      <p:sp>
        <p:nvSpPr>
          <p:cNvPr id="4" name="Rezervirano mjesto broja slajd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09500CB-31C3-4EE2-80D7-0F27E1F2B133}"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3"/>
          <p:cNvSpPr>
            <a:spLocks noGrp="1"/>
          </p:cNvSpPr>
          <p:nvPr>
            <p:ph type="dt" sz="half" idx="10"/>
          </p:nvPr>
        </p:nvSpPr>
        <p:spPr>
          <a:xfrm>
            <a:off x="457200" y="6356350"/>
            <a:ext cx="2133600" cy="365125"/>
          </a:xfrm>
          <a:prstGeom prst="rect">
            <a:avLst/>
          </a:prstGeom>
        </p:spPr>
        <p:txBody>
          <a:bodyPr/>
          <a:lstStyle>
            <a:lvl1pPr>
              <a:defRPr/>
            </a:lvl1pPr>
          </a:lstStyle>
          <a:p>
            <a:pPr>
              <a:defRPr/>
            </a:pPr>
            <a:fld id="{AF06A99D-1A6C-4CB9-BD16-53D096E41FB2}" type="datetimeFigureOut">
              <a:rPr lang="hr-HR"/>
              <a:pPr>
                <a:defRPr/>
              </a:pPr>
              <a:t>12.5.2015.</a:t>
            </a:fld>
            <a:endParaRPr lang="hr-HR"/>
          </a:p>
        </p:txBody>
      </p:sp>
      <p:sp>
        <p:nvSpPr>
          <p:cNvPr id="6" name="Rezervirano mjesto podnožj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hr-HR"/>
          </a:p>
        </p:txBody>
      </p:sp>
      <p:sp>
        <p:nvSpPr>
          <p:cNvPr id="7" name="Rezervirano mjesto broja slajd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2B493B5-BB03-4B0B-AB0C-40218C7B6EE3}" type="slidenum">
              <a:rPr lang="hr-HR"/>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3"/>
          <p:cNvSpPr>
            <a:spLocks noGrp="1"/>
          </p:cNvSpPr>
          <p:nvPr>
            <p:ph type="dt" sz="half" idx="10"/>
          </p:nvPr>
        </p:nvSpPr>
        <p:spPr>
          <a:xfrm>
            <a:off x="457200" y="6356350"/>
            <a:ext cx="2133600" cy="365125"/>
          </a:xfrm>
          <a:prstGeom prst="rect">
            <a:avLst/>
          </a:prstGeom>
        </p:spPr>
        <p:txBody>
          <a:bodyPr/>
          <a:lstStyle>
            <a:lvl1pPr>
              <a:defRPr/>
            </a:lvl1pPr>
          </a:lstStyle>
          <a:p>
            <a:pPr>
              <a:defRPr/>
            </a:pPr>
            <a:fld id="{85EF3A18-0ED0-497E-8800-7A094B2C9691}" type="datetimeFigureOut">
              <a:rPr lang="hr-HR"/>
              <a:pPr>
                <a:defRPr/>
              </a:pPr>
              <a:t>12.5.2015.</a:t>
            </a:fld>
            <a:endParaRPr lang="hr-HR"/>
          </a:p>
        </p:txBody>
      </p:sp>
      <p:sp>
        <p:nvSpPr>
          <p:cNvPr id="6" name="Rezervirano mjesto podnožj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hr-HR"/>
          </a:p>
        </p:txBody>
      </p:sp>
      <p:sp>
        <p:nvSpPr>
          <p:cNvPr id="7" name="Rezervirano mjesto broja slajd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B6B0E3E-2AFF-42D8-95F3-928C4095F946}" type="slidenum">
              <a:rPr lang="hr-HR"/>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p:cNvSpPr>
            <a:spLocks noChangeArrowheads="1"/>
          </p:cNvSpPr>
          <p:nvPr/>
        </p:nvSpPr>
        <p:spPr bwMode="auto">
          <a:xfrm>
            <a:off x="179388" y="1916113"/>
            <a:ext cx="8964612" cy="144462"/>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r-Latn-RS" altLang="sr-Latn-RS"/>
          </a:p>
        </p:txBody>
      </p:sp>
      <p:pic>
        <p:nvPicPr>
          <p:cNvPr id="8" name="Picture 7" descr="HROTE_dn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59563" y="5192713"/>
            <a:ext cx="2484437"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bwMode="auto">
          <a:xfrm>
            <a:off x="971550" y="1484313"/>
            <a:ext cx="799306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r-HR" altLang="sr-Latn-RS" dirty="0" err="1" smtClean="0"/>
              <a:t>Click</a:t>
            </a:r>
            <a:r>
              <a:rPr lang="hr-HR" altLang="sr-Latn-RS" dirty="0" smtClean="0"/>
              <a:t> to </a:t>
            </a:r>
            <a:r>
              <a:rPr lang="hr-HR" altLang="sr-Latn-RS" dirty="0" err="1" smtClean="0"/>
              <a:t>edit</a:t>
            </a:r>
            <a:r>
              <a:rPr lang="hr-HR" altLang="sr-Latn-RS" dirty="0" smtClean="0"/>
              <a:t> </a:t>
            </a:r>
            <a:r>
              <a:rPr lang="hr-HR" altLang="sr-Latn-RS" dirty="0" err="1" smtClean="0"/>
              <a:t>Master</a:t>
            </a:r>
            <a:r>
              <a:rPr lang="hr-HR" altLang="sr-Latn-RS" dirty="0" smtClean="0"/>
              <a:t> title style</a:t>
            </a:r>
          </a:p>
        </p:txBody>
      </p:sp>
      <p:sp>
        <p:nvSpPr>
          <p:cNvPr id="10" name="Rectangle 3"/>
          <p:cNvSpPr>
            <a:spLocks noGrp="1" noChangeArrowheads="1"/>
          </p:cNvSpPr>
          <p:nvPr>
            <p:ph type="body" idx="1"/>
          </p:nvPr>
        </p:nvSpPr>
        <p:spPr bwMode="auto">
          <a:xfrm>
            <a:off x="179388" y="2133600"/>
            <a:ext cx="8785225" cy="431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r-HR" altLang="sr-Latn-RS" smtClean="0"/>
              <a:t>Click to edit Master text styles</a:t>
            </a:r>
          </a:p>
          <a:p>
            <a:pPr lvl="1"/>
            <a:r>
              <a:rPr lang="hr-HR" altLang="sr-Latn-RS" smtClean="0"/>
              <a:t>Second level</a:t>
            </a:r>
          </a:p>
          <a:p>
            <a:pPr lvl="2"/>
            <a:r>
              <a:rPr lang="hr-HR" altLang="sr-Latn-RS" smtClean="0"/>
              <a:t>Third level</a:t>
            </a:r>
          </a:p>
          <a:p>
            <a:pPr lvl="3"/>
            <a:r>
              <a:rPr lang="hr-HR" altLang="sr-Latn-RS" smtClean="0"/>
              <a:t>Fourth level</a:t>
            </a:r>
          </a:p>
          <a:p>
            <a:pPr lvl="4"/>
            <a:r>
              <a:rPr lang="hr-HR" altLang="sr-Latn-RS" smtClean="0"/>
              <a:t>Fifth level</a:t>
            </a:r>
          </a:p>
        </p:txBody>
      </p:sp>
      <p:sp>
        <p:nvSpPr>
          <p:cNvPr id="11" name="Rectangle 4"/>
          <p:cNvSpPr>
            <a:spLocks noGrp="1" noChangeArrowheads="1"/>
          </p:cNvSpPr>
          <p:nvPr>
            <p:ph type="dt" sz="half" idx="2"/>
          </p:nvPr>
        </p:nvSpPr>
        <p:spPr bwMode="auto">
          <a:xfrm>
            <a:off x="179388" y="6589713"/>
            <a:ext cx="1954212"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hr-HR"/>
          </a:p>
        </p:txBody>
      </p:sp>
      <p:pic>
        <p:nvPicPr>
          <p:cNvPr id="13" name="Picture 8" descr="HROTE_znakENGv"/>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188913"/>
            <a:ext cx="482441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4294967295"/>
          </p:nvPr>
        </p:nvSpPr>
        <p:spPr>
          <a:xfrm>
            <a:off x="285720" y="5286388"/>
            <a:ext cx="8719728" cy="1285860"/>
          </a:xfrm>
          <a:prstGeom prst="rect">
            <a:avLst/>
          </a:prstGeom>
        </p:spPr>
        <p:txBody>
          <a:bodyPr anchor="b"/>
          <a:lstStyle/>
          <a:p>
            <a:pPr marL="0" indent="0" eaLnBrk="1" hangingPunct="1">
              <a:buNone/>
            </a:pPr>
            <a:endParaRPr lang="sr-Latn-CS" altLang="sr-Latn-RS" sz="1600" b="1" dirty="0" smtClean="0"/>
          </a:p>
          <a:p>
            <a:pPr marL="0" indent="0" eaLnBrk="1" hangingPunct="1">
              <a:buNone/>
            </a:pPr>
            <a:endParaRPr lang="sr-Latn-CS" altLang="sr-Latn-RS" sz="1600" b="1" dirty="0" smtClean="0"/>
          </a:p>
          <a:p>
            <a:pPr marL="0" indent="0" eaLnBrk="1" hangingPunct="1">
              <a:buNone/>
            </a:pPr>
            <a:endParaRPr lang="sr-Latn-CS" altLang="sr-Latn-RS" sz="1600" b="1" dirty="0" smtClean="0"/>
          </a:p>
          <a:p>
            <a:pPr marL="0" indent="0" eaLnBrk="1" hangingPunct="1">
              <a:buNone/>
            </a:pPr>
            <a:endParaRPr lang="sr-Latn-CS" altLang="sr-Latn-RS" sz="1600" b="1" dirty="0" smtClean="0"/>
          </a:p>
          <a:p>
            <a:pPr marL="0" indent="0" eaLnBrk="1" hangingPunct="1">
              <a:buNone/>
            </a:pPr>
            <a:r>
              <a:rPr lang="sr-Latn-CS" altLang="sr-Latn-RS" sz="1600" b="1" dirty="0" smtClean="0"/>
              <a:t>Andrea Brajko, mag.ing.el. 		</a:t>
            </a:r>
            <a:r>
              <a:rPr lang="hr-BA" altLang="sr-Latn-RS" sz="1600" dirty="0" smtClean="0"/>
              <a:t> HROTE</a:t>
            </a:r>
            <a:endParaRPr lang="sr-Latn-CS" altLang="sr-Latn-RS" sz="1600" b="1" dirty="0" smtClean="0"/>
          </a:p>
          <a:p>
            <a:pPr marL="0" indent="0" eaLnBrk="1" hangingPunct="1">
              <a:buNone/>
            </a:pPr>
            <a:r>
              <a:rPr lang="sr-Latn-CS" altLang="sr-Latn-RS" sz="1600" b="1" dirty="0" smtClean="0"/>
              <a:t>Danijel Beljan, dipl.ing.el. 		 </a:t>
            </a:r>
            <a:r>
              <a:rPr lang="hr-BA" altLang="sr-Latn-RS" sz="1600" dirty="0" smtClean="0"/>
              <a:t>HROTE</a:t>
            </a:r>
          </a:p>
          <a:p>
            <a:pPr marL="0" indent="0" eaLnBrk="1" hangingPunct="1">
              <a:buNone/>
            </a:pPr>
            <a:r>
              <a:rPr lang="sr-Latn-CS" altLang="sr-Latn-RS" sz="1600" b="1" dirty="0" smtClean="0"/>
              <a:t>mr.sc. Dubravka Škrlec, dipl.ing.el. 	</a:t>
            </a:r>
            <a:r>
              <a:rPr lang="hr-BA" altLang="sr-Latn-RS" sz="1600" dirty="0" smtClean="0"/>
              <a:t> HROTE</a:t>
            </a:r>
            <a:endParaRPr lang="sr-Latn-CS" altLang="sr-Latn-RS" sz="1600" b="1" dirty="0" smtClean="0"/>
          </a:p>
          <a:p>
            <a:pPr marL="0" indent="0" eaLnBrk="1" hangingPunct="1">
              <a:buNone/>
            </a:pPr>
            <a:r>
              <a:rPr lang="sr-Latn-CS" altLang="sr-Latn-RS" sz="1600" b="1" dirty="0" smtClean="0"/>
              <a:t>Morana Lončar, dipl.ing.el.</a:t>
            </a:r>
            <a:r>
              <a:rPr lang="sr-Latn-CS" altLang="sr-Latn-RS" sz="1600" dirty="0" smtClean="0"/>
              <a:t>		 CEI</a:t>
            </a:r>
            <a:endParaRPr lang="sr-Latn-CS" altLang="sr-Latn-RS" sz="1600" dirty="0"/>
          </a:p>
        </p:txBody>
      </p:sp>
      <p:pic>
        <p:nvPicPr>
          <p:cNvPr id="3075" name="Picture 5"/>
          <p:cNvPicPr>
            <a:picLocks noChangeAspect="1" noChangeArrowheads="1"/>
          </p:cNvPicPr>
          <p:nvPr/>
        </p:nvPicPr>
        <p:blipFill>
          <a:blip r:embed="rId3"/>
          <a:srcRect/>
          <a:stretch>
            <a:fillRect/>
          </a:stretch>
        </p:blipFill>
        <p:spPr bwMode="auto">
          <a:xfrm>
            <a:off x="58738" y="1"/>
            <a:ext cx="9026525" cy="4500570"/>
          </a:xfrm>
          <a:prstGeom prst="rect">
            <a:avLst/>
          </a:prstGeom>
          <a:noFill/>
          <a:ln w="9525">
            <a:noFill/>
            <a:miter lim="800000"/>
            <a:headEnd/>
            <a:tailEnd/>
          </a:ln>
        </p:spPr>
      </p:pic>
      <p:sp>
        <p:nvSpPr>
          <p:cNvPr id="3077" name="TextBox 2"/>
          <p:cNvSpPr txBox="1">
            <a:spLocks noChangeArrowheads="1"/>
          </p:cNvSpPr>
          <p:nvPr/>
        </p:nvSpPr>
        <p:spPr bwMode="auto">
          <a:xfrm>
            <a:off x="214282" y="4500570"/>
            <a:ext cx="6601494" cy="830997"/>
          </a:xfrm>
          <a:prstGeom prst="rect">
            <a:avLst/>
          </a:prstGeom>
          <a:noFill/>
          <a:ln w="9525">
            <a:noFill/>
            <a:miter lim="800000"/>
            <a:headEnd/>
            <a:tailEnd/>
          </a:ln>
        </p:spPr>
        <p:txBody>
          <a:bodyPr wrap="square">
            <a:spAutoFit/>
          </a:bodyPr>
          <a:lstStyle/>
          <a:p>
            <a:r>
              <a:rPr lang="de-DE" sz="1600" b="1" dirty="0"/>
              <a:t>PRIMJENA TRŽIŠNIH MEHANIZAMA NA SUSTAV POTICANJA PROIZVODNJE ELEKTRIČNE ENERGIJE IZ OBNOVLJIVIH IZVORA ENERGIJE U SKLADU S NOVIM SMJERNICAMA EU</a:t>
            </a:r>
            <a:endParaRPr lang="hr-HR" sz="1600"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617" y="-4727"/>
            <a:ext cx="3623687" cy="158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28988" y="1109227"/>
            <a:ext cx="8928992" cy="1143000"/>
          </a:xfrm>
        </p:spPr>
        <p:txBody>
          <a:bodyPr/>
          <a:lstStyle/>
          <a:p>
            <a:pPr algn="l"/>
            <a:r>
              <a:rPr lang="hr-HR" sz="2400" spc="-70" dirty="0" smtClean="0"/>
              <a:t>PITANJA  RECENZENTA - </a:t>
            </a:r>
            <a:r>
              <a:rPr lang="en-US" sz="2400" dirty="0" err="1" smtClean="0"/>
              <a:t>Branko</a:t>
            </a:r>
            <a:r>
              <a:rPr lang="en-US" sz="2400" dirty="0" smtClean="0"/>
              <a:t> </a:t>
            </a:r>
            <a:r>
              <a:rPr lang="en-US" sz="2400" dirty="0" err="1" smtClean="0"/>
              <a:t>Glomazić</a:t>
            </a:r>
            <a:r>
              <a:rPr lang="en-US" sz="2400" dirty="0" smtClean="0"/>
              <a:t>, dipl. </a:t>
            </a:r>
            <a:r>
              <a:rPr lang="en-US" sz="2400" dirty="0" err="1" smtClean="0"/>
              <a:t>inž</a:t>
            </a:r>
            <a:r>
              <a:rPr lang="en-US" sz="2400" dirty="0" smtClean="0"/>
              <a:t>. el.</a:t>
            </a:r>
            <a:endParaRPr lang="hr-HR" sz="2400" spc="-70" dirty="0" smtClean="0"/>
          </a:p>
        </p:txBody>
      </p:sp>
      <p:sp>
        <p:nvSpPr>
          <p:cNvPr id="3" name="Rectangle 2"/>
          <p:cNvSpPr/>
          <p:nvPr/>
        </p:nvSpPr>
        <p:spPr>
          <a:xfrm>
            <a:off x="323528" y="2500306"/>
            <a:ext cx="8568952" cy="4616648"/>
          </a:xfrm>
          <a:prstGeom prst="rect">
            <a:avLst/>
          </a:prstGeom>
        </p:spPr>
        <p:txBody>
          <a:bodyPr wrap="square">
            <a:spAutoFit/>
          </a:bodyPr>
          <a:lstStyle/>
          <a:p>
            <a:r>
              <a:rPr lang="sr-Latn-ME" sz="2800" dirty="0" smtClean="0"/>
              <a:t>1. Kako električna energija proizvedena iz OIE utiče na smanjenje tržišne cijene električne</a:t>
            </a:r>
            <a:r>
              <a:rPr lang="hr-HR" sz="2800" dirty="0" smtClean="0"/>
              <a:t> </a:t>
            </a:r>
            <a:r>
              <a:rPr lang="sr-Latn-ME" sz="2800" dirty="0" smtClean="0"/>
              <a:t>energije i na volatilnost cijena, imajući pritom u vidu uticaj na smanjenje prosječne</a:t>
            </a:r>
            <a:r>
              <a:rPr lang="hr-HR" sz="2800" dirty="0" smtClean="0"/>
              <a:t> </a:t>
            </a:r>
            <a:r>
              <a:rPr lang="sr-Latn-ME" sz="2800" dirty="0" smtClean="0"/>
              <a:t>upotrebe konvencionalnih elektrana, te negativni uticaj na buduće investicije u</a:t>
            </a:r>
            <a:r>
              <a:rPr lang="hr-HR" sz="2800" dirty="0" smtClean="0"/>
              <a:t> </a:t>
            </a:r>
            <a:r>
              <a:rPr lang="sr-Latn-ME" sz="2800" dirty="0" smtClean="0"/>
              <a:t>konvencionalne elektrane?</a:t>
            </a:r>
            <a:endParaRPr lang="hr-HR" sz="2800" dirty="0" smtClean="0"/>
          </a:p>
          <a:p>
            <a:pPr algn="just"/>
            <a:endParaRPr lang="hr-HR" dirty="0" smtClean="0"/>
          </a:p>
          <a:p>
            <a:pPr marL="285750" indent="-285750" algn="just">
              <a:buFont typeface="Arial" panose="020B0604020202020204" pitchFamily="34" charset="0"/>
              <a:buChar char="•"/>
            </a:pPr>
            <a:endParaRPr lang="hr-HR" dirty="0" smtClean="0"/>
          </a:p>
          <a:p>
            <a:pPr marL="285750" indent="-285750" algn="just">
              <a:buFont typeface="Arial" panose="020B0604020202020204" pitchFamily="34" charset="0"/>
              <a:buChar char="•"/>
            </a:pPr>
            <a:endParaRPr lang="hr-HR" dirty="0" smtClean="0"/>
          </a:p>
          <a:p>
            <a:pPr marL="285750" indent="-285750" algn="just">
              <a:buFont typeface="Arial" panose="020B0604020202020204" pitchFamily="34" charset="0"/>
              <a:buChar char="•"/>
            </a:pPr>
            <a:endParaRPr lang="hr-HR" dirty="0" smtClean="0"/>
          </a:p>
          <a:p>
            <a:pPr marL="285750" indent="-285750" algn="just">
              <a:buFont typeface="Arial" panose="020B0604020202020204" pitchFamily="34" charset="0"/>
              <a:buChar char="•"/>
            </a:pPr>
            <a:endParaRPr lang="hr-HR" dirty="0" smtClean="0"/>
          </a:p>
          <a:p>
            <a:pPr marL="285750" indent="-285750" algn="just">
              <a:buFont typeface="Arial" panose="020B0604020202020204" pitchFamily="34" charset="0"/>
              <a:buChar char="•"/>
            </a:pPr>
            <a:endParaRPr lang="hr-HR" dirty="0" smtClean="0"/>
          </a:p>
          <a:p>
            <a:pPr marL="285750" indent="-285750" algn="just">
              <a:buFont typeface="Arial" panose="020B0604020202020204" pitchFamily="34" charset="0"/>
              <a:buChar char="•"/>
            </a:pPr>
            <a:endParaRPr lang="hr-H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0648"/>
            <a:ext cx="3096344" cy="123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442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28988" y="1109227"/>
            <a:ext cx="8928992" cy="1143000"/>
          </a:xfrm>
        </p:spPr>
        <p:txBody>
          <a:bodyPr/>
          <a:lstStyle/>
          <a:p>
            <a:pPr algn="l"/>
            <a:r>
              <a:rPr lang="hr-HR" sz="2400" spc="-70" dirty="0" smtClean="0"/>
              <a:t>Odgovor na 1. pitanje</a:t>
            </a:r>
          </a:p>
        </p:txBody>
      </p:sp>
      <p:sp>
        <p:nvSpPr>
          <p:cNvPr id="9" name="Rectangle 8"/>
          <p:cNvSpPr/>
          <p:nvPr/>
        </p:nvSpPr>
        <p:spPr>
          <a:xfrm>
            <a:off x="251520" y="2204864"/>
            <a:ext cx="8473418" cy="4124206"/>
          </a:xfrm>
          <a:prstGeom prst="rect">
            <a:avLst/>
          </a:prstGeom>
        </p:spPr>
        <p:txBody>
          <a:bodyPr wrap="square">
            <a:spAutoFit/>
          </a:bodyPr>
          <a:lstStyle/>
          <a:p>
            <a:pPr marL="285750" indent="-285750">
              <a:buFont typeface="Arial" panose="020B0604020202020204" pitchFamily="34" charset="0"/>
              <a:buChar char="•"/>
            </a:pPr>
            <a:r>
              <a:rPr lang="hr-BA" dirty="0" smtClean="0"/>
              <a:t>Cijena električne energije na tržištima električne energije se formira na temelju „merit order“ liste ponuda za proizvodnju električne energije, a koje u najvećoj mjeri ovise o marginalnim troškovima proizvodnje električne energije,</a:t>
            </a:r>
            <a:endParaRPr lang="hr-HR" dirty="0" smtClean="0"/>
          </a:p>
          <a:p>
            <a:pPr marL="285750" indent="-285750">
              <a:buFont typeface="Arial" panose="020B0604020202020204" pitchFamily="34" charset="0"/>
              <a:buChar char="•"/>
            </a:pPr>
            <a:endParaRPr lang="hr-HR" sz="1000" dirty="0" smtClean="0"/>
          </a:p>
          <a:p>
            <a:pPr marL="285750" indent="-285750">
              <a:buFont typeface="Arial" panose="020B0604020202020204" pitchFamily="34" charset="0"/>
              <a:buChar char="•"/>
            </a:pPr>
            <a:r>
              <a:rPr lang="hr-BA" dirty="0" smtClean="0"/>
              <a:t>S obzirom da postrojenja koja koriste obnovljive izvore energije imaju vrlo niske marginalne troškove, veće količine električne energije iz obnovljivih izvora energije snižavaju cijenu električne energije na tržištima električne energije (tzv. „Merit order efekt“),</a:t>
            </a:r>
          </a:p>
          <a:p>
            <a:pPr marL="285750" indent="-285750">
              <a:buFont typeface="Arial" panose="020B0604020202020204" pitchFamily="34" charset="0"/>
              <a:buChar char="•"/>
            </a:pPr>
            <a:endParaRPr lang="hr-BA" dirty="0" smtClean="0"/>
          </a:p>
          <a:p>
            <a:pPr marL="285750" indent="-285750">
              <a:buFont typeface="Arial" panose="020B0604020202020204" pitchFamily="34" charset="0"/>
              <a:buChar char="•"/>
            </a:pPr>
            <a:r>
              <a:rPr lang="hr-BA" dirty="0" smtClean="0"/>
              <a:t>Isti efekt postiže se i kod primjene sustava zajamčenih cijena kao modela poticanja OIE gdje se električne energija iz OIE na direktan ili indirektan način (kroz smanjenu potražnju za električnom energijom) integrira na tržišta električne energije i kod primjene tržišnih mehanizama potpore prema kojima proizvođači električne energije iz OIE direktno na tržištu EE prodaju EE.</a:t>
            </a:r>
          </a:p>
          <a:p>
            <a:pPr marL="285750" indent="-285750">
              <a:buFont typeface="Arial" panose="020B0604020202020204" pitchFamily="34" charset="0"/>
              <a:buChar char="•"/>
            </a:pPr>
            <a:endParaRPr lang="hr-HR"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0648"/>
            <a:ext cx="3096344" cy="123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3"/>
          <a:srcRect/>
          <a:stretch>
            <a:fillRect/>
          </a:stretch>
        </p:blipFill>
        <p:spPr bwMode="auto">
          <a:xfrm>
            <a:off x="2428860" y="3143248"/>
            <a:ext cx="5867008" cy="3438540"/>
          </a:xfrm>
          <a:prstGeom prst="rect">
            <a:avLst/>
          </a:prstGeom>
          <a:noFill/>
          <a:ln w="9525">
            <a:noFill/>
            <a:miter lim="800000"/>
            <a:headEnd/>
            <a:tailEnd/>
          </a:ln>
        </p:spPr>
      </p:pic>
    </p:spTree>
    <p:extLst>
      <p:ext uri="{BB962C8B-B14F-4D97-AF65-F5344CB8AC3E}">
        <p14:creationId xmlns:p14="http://schemas.microsoft.com/office/powerpoint/2010/main" val="134246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28988" y="1109227"/>
            <a:ext cx="8928992" cy="1143000"/>
          </a:xfrm>
        </p:spPr>
        <p:txBody>
          <a:bodyPr/>
          <a:lstStyle/>
          <a:p>
            <a:pPr algn="l"/>
            <a:r>
              <a:rPr lang="hr-HR" sz="2400" spc="-70" dirty="0" smtClean="0"/>
              <a:t>PITANJA  RECENZENTA - </a:t>
            </a:r>
            <a:r>
              <a:rPr lang="en-US" sz="2400" dirty="0" err="1" smtClean="0"/>
              <a:t>Branko</a:t>
            </a:r>
            <a:r>
              <a:rPr lang="en-US" sz="2400" dirty="0" smtClean="0"/>
              <a:t> </a:t>
            </a:r>
            <a:r>
              <a:rPr lang="en-US" sz="2400" dirty="0" err="1" smtClean="0"/>
              <a:t>Glomazić</a:t>
            </a:r>
            <a:r>
              <a:rPr lang="en-US" sz="2400" dirty="0" smtClean="0"/>
              <a:t>, dipl. </a:t>
            </a:r>
            <a:r>
              <a:rPr lang="en-US" sz="2400" dirty="0" err="1" smtClean="0"/>
              <a:t>inž</a:t>
            </a:r>
            <a:r>
              <a:rPr lang="en-US" sz="2400" dirty="0" smtClean="0"/>
              <a:t>. el.</a:t>
            </a:r>
            <a:endParaRPr lang="hr-HR" sz="2400" spc="-70" dirty="0" smtClean="0"/>
          </a:p>
        </p:txBody>
      </p:sp>
      <p:sp>
        <p:nvSpPr>
          <p:cNvPr id="3" name="Rectangle 2"/>
          <p:cNvSpPr/>
          <p:nvPr/>
        </p:nvSpPr>
        <p:spPr>
          <a:xfrm>
            <a:off x="323528" y="2500306"/>
            <a:ext cx="8568952" cy="5478423"/>
          </a:xfrm>
          <a:prstGeom prst="rect">
            <a:avLst/>
          </a:prstGeom>
        </p:spPr>
        <p:txBody>
          <a:bodyPr wrap="square">
            <a:spAutoFit/>
          </a:bodyPr>
          <a:lstStyle/>
          <a:p>
            <a:r>
              <a:rPr lang="sr-Latn-ME" sz="2800" dirty="0" smtClean="0"/>
              <a:t>2. Kako će se odredbe Smjernica za državne podsticaje za zaštitu okoline i energiju 2014.</a:t>
            </a:r>
            <a:endParaRPr lang="hr-HR" sz="2800" dirty="0" smtClean="0"/>
          </a:p>
          <a:p>
            <a:r>
              <a:rPr lang="sr-Latn-ME" sz="2800" dirty="0" smtClean="0"/>
              <a:t>do 2020. Evropske Komisije odraziti na zemlje koje nisu članice Evropske Unije,</a:t>
            </a:r>
            <a:r>
              <a:rPr lang="hr-HR" sz="2800" dirty="0" smtClean="0"/>
              <a:t> </a:t>
            </a:r>
            <a:r>
              <a:rPr lang="sr-Latn-ME" sz="2800" dirty="0" smtClean="0"/>
              <a:t>posebno na one koje su započele proces pridruživanja, u svijetlu činjenice da je u njima</a:t>
            </a:r>
            <a:r>
              <a:rPr lang="hr-HR" sz="2800" dirty="0" smtClean="0"/>
              <a:t> </a:t>
            </a:r>
            <a:r>
              <a:rPr lang="sr-Latn-ME" sz="2800" dirty="0" smtClean="0"/>
              <a:t>sistem podsticanja proizvodnje električne energije iz OIE u ranoj fazi primjene?</a:t>
            </a:r>
            <a:endParaRPr lang="hr-HR" sz="2800" dirty="0" smtClean="0"/>
          </a:p>
          <a:p>
            <a:endParaRPr lang="hr-HR" sz="2800" dirty="0" smtClean="0"/>
          </a:p>
          <a:p>
            <a:pPr algn="just"/>
            <a:endParaRPr lang="hr-HR" dirty="0" smtClean="0"/>
          </a:p>
          <a:p>
            <a:pPr marL="285750" indent="-285750" algn="just">
              <a:buFont typeface="Arial" panose="020B0604020202020204" pitchFamily="34" charset="0"/>
              <a:buChar char="•"/>
            </a:pPr>
            <a:endParaRPr lang="hr-HR" dirty="0" smtClean="0"/>
          </a:p>
          <a:p>
            <a:pPr marL="285750" indent="-285750" algn="just">
              <a:buFont typeface="Arial" panose="020B0604020202020204" pitchFamily="34" charset="0"/>
              <a:buChar char="•"/>
            </a:pPr>
            <a:endParaRPr lang="hr-HR" dirty="0" smtClean="0"/>
          </a:p>
          <a:p>
            <a:pPr marL="285750" indent="-285750" algn="just">
              <a:buFont typeface="Arial" panose="020B0604020202020204" pitchFamily="34" charset="0"/>
              <a:buChar char="•"/>
            </a:pPr>
            <a:endParaRPr lang="hr-HR" dirty="0" smtClean="0"/>
          </a:p>
          <a:p>
            <a:pPr marL="285750" indent="-285750" algn="just">
              <a:buFont typeface="Arial" panose="020B0604020202020204" pitchFamily="34" charset="0"/>
              <a:buChar char="•"/>
            </a:pPr>
            <a:endParaRPr lang="hr-HR" dirty="0" smtClean="0"/>
          </a:p>
          <a:p>
            <a:pPr marL="285750" indent="-285750" algn="just">
              <a:buFont typeface="Arial" panose="020B0604020202020204" pitchFamily="34" charset="0"/>
              <a:buChar char="•"/>
            </a:pPr>
            <a:endParaRPr lang="hr-HR" dirty="0" smtClean="0"/>
          </a:p>
          <a:p>
            <a:pPr marL="285750" indent="-285750" algn="just">
              <a:buFont typeface="Arial" panose="020B0604020202020204" pitchFamily="34" charset="0"/>
              <a:buChar char="•"/>
            </a:pPr>
            <a:endParaRPr lang="hr-H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0648"/>
            <a:ext cx="3096344" cy="123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442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28988" y="1109227"/>
            <a:ext cx="8928992" cy="1143000"/>
          </a:xfrm>
        </p:spPr>
        <p:txBody>
          <a:bodyPr/>
          <a:lstStyle/>
          <a:p>
            <a:pPr algn="l"/>
            <a:r>
              <a:rPr lang="hr-HR" sz="2400" spc="-70" dirty="0" smtClean="0"/>
              <a:t>Odgovor na 2. pitanje</a:t>
            </a:r>
          </a:p>
        </p:txBody>
      </p:sp>
      <p:sp>
        <p:nvSpPr>
          <p:cNvPr id="9" name="Rectangle 8"/>
          <p:cNvSpPr/>
          <p:nvPr/>
        </p:nvSpPr>
        <p:spPr>
          <a:xfrm>
            <a:off x="251520" y="2204864"/>
            <a:ext cx="8473418" cy="3416320"/>
          </a:xfrm>
          <a:prstGeom prst="rect">
            <a:avLst/>
          </a:prstGeom>
        </p:spPr>
        <p:txBody>
          <a:bodyPr wrap="square">
            <a:spAutoFit/>
          </a:bodyPr>
          <a:lstStyle/>
          <a:p>
            <a:pPr marL="285750" indent="-285750">
              <a:buFont typeface="Arial" panose="020B0604020202020204" pitchFamily="34" charset="0"/>
              <a:buChar char="•"/>
            </a:pPr>
            <a:r>
              <a:rPr lang="hr-BA" dirty="0" smtClean="0"/>
              <a:t>Države </a:t>
            </a:r>
            <a:r>
              <a:rPr lang="sr-Latn-ME" dirty="0" smtClean="0"/>
              <a:t>koje su započele proces pridruživanja EU, a koje su i </a:t>
            </a:r>
            <a:r>
              <a:rPr lang="hr-BA" dirty="0" smtClean="0"/>
              <a:t>članice Energetske zajednice imaju obvezu primjene pravne stečevine EU u pogledu energetike, </a:t>
            </a:r>
          </a:p>
          <a:p>
            <a:pPr marL="285750" indent="-285750">
              <a:buFont typeface="Arial" panose="020B0604020202020204" pitchFamily="34" charset="0"/>
              <a:buChar char="•"/>
            </a:pPr>
            <a:endParaRPr lang="hr-HR" dirty="0" smtClean="0"/>
          </a:p>
          <a:p>
            <a:pPr marL="285750" indent="-285750">
              <a:buFont typeface="Arial" panose="020B0604020202020204" pitchFamily="34" charset="0"/>
              <a:buChar char="•"/>
            </a:pPr>
            <a:r>
              <a:rPr lang="hr-BA" dirty="0" smtClean="0"/>
              <a:t>Primjena novih Smjernica EK može izazvati poteškoće u razvoju projekta OIE, zbog veće nesigurnosti koje tržišno orijentirani modeli poticanja OIE donose investitorima,</a:t>
            </a:r>
          </a:p>
          <a:p>
            <a:pPr marL="285750" indent="-285750">
              <a:buFont typeface="Arial" panose="020B0604020202020204" pitchFamily="34" charset="0"/>
              <a:buChar char="•"/>
            </a:pPr>
            <a:endParaRPr lang="hr-BA" dirty="0" smtClean="0"/>
          </a:p>
          <a:p>
            <a:pPr marL="285750" indent="-285750">
              <a:buFont typeface="Arial" panose="020B0604020202020204" pitchFamily="34" charset="0"/>
              <a:buChar char="•"/>
            </a:pPr>
            <a:r>
              <a:rPr lang="hr-BA" dirty="0" smtClean="0"/>
              <a:t>S druge strane tržišno orijentirani modeli poticanja OIE će biti dodatni poticaj razvoju unutranjeg tržišta električne energije u državama članicama Europske zajednice.</a:t>
            </a:r>
          </a:p>
          <a:p>
            <a:pPr marL="285750" indent="-285750">
              <a:buFont typeface="Arial" panose="020B0604020202020204" pitchFamily="34" charset="0"/>
              <a:buChar char="•"/>
            </a:pPr>
            <a:endParaRPr lang="hr-HR"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0648"/>
            <a:ext cx="3096344" cy="123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46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28988" y="1109227"/>
            <a:ext cx="8928992" cy="1143000"/>
          </a:xfrm>
        </p:spPr>
        <p:txBody>
          <a:bodyPr/>
          <a:lstStyle/>
          <a:p>
            <a:pPr algn="l"/>
            <a:r>
              <a:rPr lang="hr-HR" sz="2400" spc="-70" dirty="0" smtClean="0"/>
              <a:t>PITANJA  RECENZENTA - </a:t>
            </a:r>
            <a:r>
              <a:rPr lang="en-US" sz="2400" dirty="0" err="1" smtClean="0"/>
              <a:t>Branko</a:t>
            </a:r>
            <a:r>
              <a:rPr lang="en-US" sz="2400" dirty="0" smtClean="0"/>
              <a:t> </a:t>
            </a:r>
            <a:r>
              <a:rPr lang="en-US" sz="2400" dirty="0" err="1" smtClean="0"/>
              <a:t>Glomazić</a:t>
            </a:r>
            <a:r>
              <a:rPr lang="en-US" sz="2400" dirty="0" smtClean="0"/>
              <a:t>, dipl. </a:t>
            </a:r>
            <a:r>
              <a:rPr lang="en-US" sz="2400" dirty="0" err="1" smtClean="0"/>
              <a:t>inž</a:t>
            </a:r>
            <a:r>
              <a:rPr lang="en-US" sz="2400" dirty="0" smtClean="0"/>
              <a:t>. el.</a:t>
            </a:r>
            <a:endParaRPr lang="hr-HR" sz="2400" spc="-70" dirty="0" smtClean="0"/>
          </a:p>
        </p:txBody>
      </p:sp>
      <p:sp>
        <p:nvSpPr>
          <p:cNvPr id="3" name="Rectangle 2"/>
          <p:cNvSpPr/>
          <p:nvPr/>
        </p:nvSpPr>
        <p:spPr>
          <a:xfrm>
            <a:off x="357158" y="2214555"/>
            <a:ext cx="8572560" cy="6524863"/>
          </a:xfrm>
          <a:prstGeom prst="rect">
            <a:avLst/>
          </a:prstGeom>
        </p:spPr>
        <p:txBody>
          <a:bodyPr wrap="square">
            <a:spAutoFit/>
          </a:bodyPr>
          <a:lstStyle/>
          <a:p>
            <a:r>
              <a:rPr lang="sr-Latn-ME" sz="2400" dirty="0" smtClean="0"/>
              <a:t>3. Da li se, na primjeru Njemačke i uvođenja modela premija, upravljačkim premijama</a:t>
            </a:r>
            <a:r>
              <a:rPr lang="hr-HR" sz="2400" dirty="0" smtClean="0"/>
              <a:t> </a:t>
            </a:r>
            <a:r>
              <a:rPr lang="sr-Latn-ME" sz="2400" dirty="0" smtClean="0"/>
              <a:t>pokrivaju administrarivni troškovi učestvovanja na tržištu (troškovi uravnoteženja,</a:t>
            </a:r>
            <a:r>
              <a:rPr lang="hr-HR" sz="2400" dirty="0" smtClean="0"/>
              <a:t> </a:t>
            </a:r>
            <a:r>
              <a:rPr lang="sr-Latn-ME" sz="2400" dirty="0" smtClean="0"/>
              <a:t>informacionog sistema, osoblja, troškovi transakcija i planiranja proizvodnje) u 100%-tnom ili nekom manjem iznosu i ko snosi te troškove? Da li je u kontekstu prvog dijela</a:t>
            </a:r>
            <a:r>
              <a:rPr lang="hr-HR" sz="2400" dirty="0" smtClean="0"/>
              <a:t> </a:t>
            </a:r>
            <a:r>
              <a:rPr lang="sr-Latn-ME" sz="2400" dirty="0" smtClean="0"/>
              <a:t>pitanja (povlašćenom proizvođaču se pokrivaju troškovi putem upravljačke premije)</a:t>
            </a:r>
            <a:r>
              <a:rPr lang="hr-HR" sz="2400" dirty="0" smtClean="0"/>
              <a:t> </a:t>
            </a:r>
            <a:r>
              <a:rPr lang="sr-Latn-ME" sz="2400" dirty="0" smtClean="0"/>
              <a:t>korektno konstatovati ‘’Model sadrži potrebu veće aktivnosti povlašćenih proizvođača na</a:t>
            </a:r>
            <a:r>
              <a:rPr lang="hr-HR" sz="2400" dirty="0" smtClean="0"/>
              <a:t> </a:t>
            </a:r>
            <a:r>
              <a:rPr lang="sr-Latn-ME" sz="2400" dirty="0" smtClean="0"/>
              <a:t>tržištu EE, te stoga snose i troškove energije uravnoteženja za učinjena odstupanja?</a:t>
            </a:r>
            <a:endParaRPr lang="hr-HR" sz="2400" dirty="0" smtClean="0"/>
          </a:p>
          <a:p>
            <a:endParaRPr lang="hr-HR" sz="2800" dirty="0" smtClean="0"/>
          </a:p>
          <a:p>
            <a:pPr algn="just"/>
            <a:endParaRPr lang="hr-HR" dirty="0" smtClean="0"/>
          </a:p>
          <a:p>
            <a:pPr marL="285750" indent="-285750" algn="just">
              <a:buFont typeface="Arial" panose="020B0604020202020204" pitchFamily="34" charset="0"/>
              <a:buChar char="•"/>
            </a:pPr>
            <a:endParaRPr lang="hr-HR" dirty="0" smtClean="0"/>
          </a:p>
          <a:p>
            <a:pPr marL="285750" indent="-285750" algn="just">
              <a:buFont typeface="Arial" panose="020B0604020202020204" pitchFamily="34" charset="0"/>
              <a:buChar char="•"/>
            </a:pPr>
            <a:endParaRPr lang="hr-HR" dirty="0" smtClean="0"/>
          </a:p>
          <a:p>
            <a:pPr marL="285750" indent="-285750" algn="just">
              <a:buFont typeface="Arial" panose="020B0604020202020204" pitchFamily="34" charset="0"/>
              <a:buChar char="•"/>
            </a:pPr>
            <a:endParaRPr lang="hr-HR" dirty="0" smtClean="0"/>
          </a:p>
          <a:p>
            <a:pPr marL="285750" indent="-285750" algn="just">
              <a:buFont typeface="Arial" panose="020B0604020202020204" pitchFamily="34" charset="0"/>
              <a:buChar char="•"/>
            </a:pPr>
            <a:endParaRPr lang="hr-HR" dirty="0" smtClean="0"/>
          </a:p>
          <a:p>
            <a:pPr marL="285750" indent="-285750" algn="just">
              <a:buFont typeface="Arial" panose="020B0604020202020204" pitchFamily="34" charset="0"/>
              <a:buChar char="•"/>
            </a:pPr>
            <a:endParaRPr lang="hr-HR" dirty="0" smtClean="0"/>
          </a:p>
          <a:p>
            <a:pPr marL="285750" indent="-285750" algn="just">
              <a:buFont typeface="Arial" panose="020B0604020202020204" pitchFamily="34" charset="0"/>
              <a:buChar char="•"/>
            </a:pPr>
            <a:endParaRPr lang="hr-H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0648"/>
            <a:ext cx="3096344" cy="123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442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28988" y="1109227"/>
            <a:ext cx="8928992" cy="1143000"/>
          </a:xfrm>
        </p:spPr>
        <p:txBody>
          <a:bodyPr/>
          <a:lstStyle/>
          <a:p>
            <a:pPr algn="l"/>
            <a:r>
              <a:rPr lang="hr-HR" sz="2400" spc="-70" dirty="0" smtClean="0"/>
              <a:t>Odgovor na 3. pitanje</a:t>
            </a:r>
          </a:p>
        </p:txBody>
      </p:sp>
      <p:sp>
        <p:nvSpPr>
          <p:cNvPr id="9" name="Rectangle 8"/>
          <p:cNvSpPr/>
          <p:nvPr/>
        </p:nvSpPr>
        <p:spPr>
          <a:xfrm>
            <a:off x="251520" y="2204864"/>
            <a:ext cx="8473418" cy="4124206"/>
          </a:xfrm>
          <a:prstGeom prst="rect">
            <a:avLst/>
          </a:prstGeom>
        </p:spPr>
        <p:txBody>
          <a:bodyPr wrap="square">
            <a:spAutoFit/>
          </a:bodyPr>
          <a:lstStyle/>
          <a:p>
            <a:pPr marL="285750" indent="-285750">
              <a:buFont typeface="Arial" panose="020B0604020202020204" pitchFamily="34" charset="0"/>
              <a:buChar char="•"/>
            </a:pPr>
            <a:r>
              <a:rPr lang="hr-BA" dirty="0" smtClean="0"/>
              <a:t>Iznosi upravljačkih premija određeni su u fiksnom iznosu (</a:t>
            </a:r>
            <a:r>
              <a:rPr lang="en-US" dirty="0" smtClean="0"/>
              <a:t>ct/kWh</a:t>
            </a:r>
            <a:r>
              <a:rPr lang="hr-BA" dirty="0" smtClean="0"/>
              <a:t>), a u većem iznosu su određene za intermitentne OIE zbog većih troškova uravnoteženja te se svake godine smanjuju (nisu zajamčeni kroz čitavi period trajanja ugovora).</a:t>
            </a:r>
          </a:p>
          <a:p>
            <a:pPr marL="285750" indent="-285750">
              <a:buFont typeface="Arial" panose="020B0604020202020204" pitchFamily="34" charset="0"/>
              <a:buChar char="•"/>
            </a:pPr>
            <a:r>
              <a:rPr lang="hr-BA" dirty="0" smtClean="0"/>
              <a:t>Isplaćuju ih operatori prijenosnog sustava koji vode sustav poticanja OIE.</a:t>
            </a:r>
          </a:p>
          <a:p>
            <a:pPr marL="285750" indent="-285750">
              <a:buFont typeface="Arial" panose="020B0604020202020204" pitchFamily="34" charset="0"/>
              <a:buChar char="•"/>
            </a:pPr>
            <a:endParaRPr lang="hr-BA" dirty="0" smtClean="0"/>
          </a:p>
          <a:p>
            <a:pPr marL="285750" indent="-285750"/>
            <a:endParaRPr lang="hr-BA" dirty="0" smtClean="0"/>
          </a:p>
          <a:p>
            <a:pPr marL="285750" indent="-285750">
              <a:buFont typeface="Arial" panose="020B0604020202020204" pitchFamily="34" charset="0"/>
              <a:buChar char="•"/>
            </a:pPr>
            <a:endParaRPr lang="hr-HR" dirty="0" smtClean="0"/>
          </a:p>
          <a:p>
            <a:pPr marL="285750" indent="-285750">
              <a:buFont typeface="Arial" panose="020B0604020202020204" pitchFamily="34" charset="0"/>
              <a:buChar char="•"/>
            </a:pPr>
            <a:endParaRPr lang="hr-HR" sz="1000" dirty="0" smtClean="0"/>
          </a:p>
          <a:p>
            <a:pPr marL="285750" indent="-285750">
              <a:buFont typeface="Arial" panose="020B0604020202020204" pitchFamily="34" charset="0"/>
              <a:buChar char="•"/>
            </a:pPr>
            <a:endParaRPr lang="hr-BA" dirty="0" smtClean="0"/>
          </a:p>
          <a:p>
            <a:pPr marL="285750" indent="-285750">
              <a:buFont typeface="Arial" panose="020B0604020202020204" pitchFamily="34" charset="0"/>
              <a:buChar char="•"/>
            </a:pPr>
            <a:endParaRPr lang="hr-BA" dirty="0" smtClean="0"/>
          </a:p>
          <a:p>
            <a:pPr marL="285750" indent="-285750">
              <a:buFont typeface="Arial" panose="020B0604020202020204" pitchFamily="34" charset="0"/>
              <a:buChar char="•"/>
            </a:pPr>
            <a:endParaRPr lang="hr-BA" dirty="0" smtClean="0"/>
          </a:p>
          <a:p>
            <a:pPr marL="285750" indent="-285750">
              <a:buFont typeface="Arial" panose="020B0604020202020204" pitchFamily="34" charset="0"/>
              <a:buChar char="•"/>
            </a:pPr>
            <a:r>
              <a:rPr lang="hr-BA" dirty="0" smtClean="0"/>
              <a:t>S obzirom da troškovi nastupa na tržištu EE nisu uključeni u iznos premije koja se isplaćuje OIE-E proizvođačima, upravljačke premije su nužne kako bi se osigurala isplativost investicija u OIE-E.</a:t>
            </a:r>
          </a:p>
          <a:p>
            <a:pPr marL="285750" indent="-285750">
              <a:buFont typeface="Arial" panose="020B0604020202020204" pitchFamily="34" charset="0"/>
              <a:buChar char="•"/>
            </a:pPr>
            <a:endParaRPr lang="hr-HR"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0648"/>
            <a:ext cx="3096344" cy="123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 7"/>
          <p:cNvGraphicFramePr>
            <a:graphicFrameLocks noGrp="1"/>
          </p:cNvGraphicFramePr>
          <p:nvPr/>
        </p:nvGraphicFramePr>
        <p:xfrm>
          <a:off x="1785918" y="3643314"/>
          <a:ext cx="5500726" cy="1274921"/>
        </p:xfrm>
        <a:graphic>
          <a:graphicData uri="http://schemas.openxmlformats.org/drawingml/2006/table">
            <a:tbl>
              <a:tblPr firstRow="1" bandRow="1">
                <a:tableStyleId>{5C22544A-7EE6-4342-B048-85BDC9FD1C3A}</a:tableStyleId>
              </a:tblPr>
              <a:tblGrid>
                <a:gridCol w="1658120"/>
                <a:gridCol w="1270838"/>
                <a:gridCol w="1285884"/>
                <a:gridCol w="1285884"/>
              </a:tblGrid>
              <a:tr h="410213">
                <a:tc>
                  <a:txBody>
                    <a:bodyPr/>
                    <a:lstStyle/>
                    <a:p>
                      <a:pPr algn="ctr" fontAlgn="b"/>
                      <a:r>
                        <a:rPr lang="en-US" sz="1400" b="1" i="0" u="none" strike="noStrike" dirty="0" err="1">
                          <a:solidFill>
                            <a:srgbClr val="000000"/>
                          </a:solidFill>
                          <a:latin typeface="Arial" pitchFamily="34" charset="0"/>
                          <a:cs typeface="Arial" pitchFamily="34" charset="0"/>
                        </a:rPr>
                        <a:t>Godina</a:t>
                      </a:r>
                      <a:r>
                        <a:rPr lang="en-US" sz="1400" b="1" i="0" u="none" strike="noStrike" dirty="0">
                          <a:solidFill>
                            <a:srgbClr val="000000"/>
                          </a:solidFill>
                          <a:latin typeface="Arial" pitchFamily="34" charset="0"/>
                          <a:cs typeface="Arial" pitchFamily="34" charset="0"/>
                        </a:rPr>
                        <a:t> </a:t>
                      </a:r>
                    </a:p>
                  </a:txBody>
                  <a:tcPr marL="9525" marR="9525" marT="9525" marB="0" anchor="ctr">
                    <a:solidFill>
                      <a:schemeClr val="tx2">
                        <a:lumMod val="20000"/>
                        <a:lumOff val="80000"/>
                      </a:schemeClr>
                    </a:solidFill>
                  </a:tcPr>
                </a:tc>
                <a:tc>
                  <a:txBody>
                    <a:bodyPr/>
                    <a:lstStyle/>
                    <a:p>
                      <a:pPr algn="ctr" fontAlgn="b"/>
                      <a:r>
                        <a:rPr lang="en-US" sz="1400" b="1" i="0" u="none" strike="noStrike" dirty="0" err="1">
                          <a:solidFill>
                            <a:srgbClr val="000000"/>
                          </a:solidFill>
                          <a:latin typeface="Arial" pitchFamily="34" charset="0"/>
                          <a:cs typeface="Arial" pitchFamily="34" charset="0"/>
                        </a:rPr>
                        <a:t>Dispečabilni</a:t>
                      </a:r>
                      <a:r>
                        <a:rPr lang="en-US" sz="1400" b="1" i="0" u="none" strike="noStrike" dirty="0">
                          <a:solidFill>
                            <a:srgbClr val="000000"/>
                          </a:solidFill>
                          <a:latin typeface="Arial" pitchFamily="34" charset="0"/>
                          <a:cs typeface="Arial" pitchFamily="34" charset="0"/>
                        </a:rPr>
                        <a:t> OIE</a:t>
                      </a:r>
                    </a:p>
                  </a:txBody>
                  <a:tcPr marL="9525" marR="9525" marT="9525" marB="0" anchor="ctr">
                    <a:solidFill>
                      <a:schemeClr val="tx2">
                        <a:lumMod val="20000"/>
                        <a:lumOff val="80000"/>
                      </a:schemeClr>
                    </a:solidFill>
                  </a:tcPr>
                </a:tc>
                <a:tc>
                  <a:txBody>
                    <a:bodyPr/>
                    <a:lstStyle/>
                    <a:p>
                      <a:pPr algn="ctr" fontAlgn="b"/>
                      <a:r>
                        <a:rPr lang="en-US" sz="1400" b="1" i="0" u="none" strike="noStrike" dirty="0" err="1">
                          <a:solidFill>
                            <a:srgbClr val="000000"/>
                          </a:solidFill>
                          <a:latin typeface="Arial" pitchFamily="34" charset="0"/>
                          <a:cs typeface="Arial" pitchFamily="34" charset="0"/>
                        </a:rPr>
                        <a:t>Vjetar</a:t>
                      </a:r>
                      <a:r>
                        <a:rPr lang="en-US" sz="1400" b="1" i="0" u="none" strike="noStrike" dirty="0">
                          <a:solidFill>
                            <a:srgbClr val="000000"/>
                          </a:solidFill>
                          <a:latin typeface="Arial" pitchFamily="34" charset="0"/>
                          <a:cs typeface="Arial" pitchFamily="34" charset="0"/>
                        </a:rPr>
                        <a:t>/solar (</a:t>
                      </a:r>
                      <a:r>
                        <a:rPr lang="en-US" sz="1400" b="1" i="0" u="none" strike="noStrike" dirty="0" err="1">
                          <a:solidFill>
                            <a:srgbClr val="000000"/>
                          </a:solidFill>
                          <a:latin typeface="Arial" pitchFamily="34" charset="0"/>
                          <a:cs typeface="Arial" pitchFamily="34" charset="0"/>
                        </a:rPr>
                        <a:t>stari</a:t>
                      </a:r>
                      <a:r>
                        <a:rPr lang="en-US" sz="1400" b="1" i="0" u="none" strike="noStrike" dirty="0">
                          <a:solidFill>
                            <a:srgbClr val="000000"/>
                          </a:solidFill>
                          <a:latin typeface="Arial" pitchFamily="34" charset="0"/>
                          <a:cs typeface="Arial" pitchFamily="34" charset="0"/>
                        </a:rPr>
                        <a:t>)</a:t>
                      </a:r>
                    </a:p>
                  </a:txBody>
                  <a:tcPr marL="9525" marR="9525" marT="9525" marB="0" anchor="ctr">
                    <a:solidFill>
                      <a:schemeClr val="tx2">
                        <a:lumMod val="20000"/>
                        <a:lumOff val="80000"/>
                      </a:schemeClr>
                    </a:solidFill>
                  </a:tcPr>
                </a:tc>
                <a:tc>
                  <a:txBody>
                    <a:bodyPr/>
                    <a:lstStyle/>
                    <a:p>
                      <a:pPr algn="ctr" fontAlgn="b"/>
                      <a:r>
                        <a:rPr lang="en-US" sz="1400" b="1" i="0" u="none" strike="noStrike" dirty="0" err="1">
                          <a:solidFill>
                            <a:srgbClr val="000000"/>
                          </a:solidFill>
                          <a:latin typeface="Arial" pitchFamily="34" charset="0"/>
                          <a:cs typeface="Arial" pitchFamily="34" charset="0"/>
                        </a:rPr>
                        <a:t>Vjetar</a:t>
                      </a:r>
                      <a:r>
                        <a:rPr lang="en-US" sz="1400" b="1" i="0" u="none" strike="noStrike" dirty="0">
                          <a:solidFill>
                            <a:srgbClr val="000000"/>
                          </a:solidFill>
                          <a:latin typeface="Arial" pitchFamily="34" charset="0"/>
                          <a:cs typeface="Arial" pitchFamily="34" charset="0"/>
                        </a:rPr>
                        <a:t>/solar (</a:t>
                      </a:r>
                      <a:r>
                        <a:rPr lang="en-US" sz="1400" b="1" i="0" u="none" strike="noStrike" dirty="0" err="1">
                          <a:solidFill>
                            <a:srgbClr val="000000"/>
                          </a:solidFill>
                          <a:latin typeface="Arial" pitchFamily="34" charset="0"/>
                          <a:cs typeface="Arial" pitchFamily="34" charset="0"/>
                        </a:rPr>
                        <a:t>novi</a:t>
                      </a:r>
                      <a:r>
                        <a:rPr lang="en-US" sz="1400" b="1" i="0" u="none" strike="noStrike" dirty="0">
                          <a:solidFill>
                            <a:srgbClr val="000000"/>
                          </a:solidFill>
                          <a:latin typeface="Arial" pitchFamily="34" charset="0"/>
                          <a:cs typeface="Arial" pitchFamily="34" charset="0"/>
                        </a:rPr>
                        <a:t>)</a:t>
                      </a:r>
                    </a:p>
                  </a:txBody>
                  <a:tcPr marL="9525" marR="9525" marT="9525" marB="0" anchor="ctr">
                    <a:solidFill>
                      <a:schemeClr val="tx2">
                        <a:lumMod val="20000"/>
                        <a:lumOff val="80000"/>
                      </a:schemeClr>
                    </a:solidFill>
                  </a:tcPr>
                </a:tc>
              </a:tr>
              <a:tr h="180924">
                <a:tc>
                  <a:txBody>
                    <a:bodyPr/>
                    <a:lstStyle/>
                    <a:p>
                      <a:pPr algn="ctr" fontAlgn="b"/>
                      <a:r>
                        <a:rPr lang="en-US" sz="1200" b="1" i="0" u="none" strike="noStrike" dirty="0" smtClean="0">
                          <a:solidFill>
                            <a:srgbClr val="000000"/>
                          </a:solidFill>
                          <a:latin typeface="Arial" pitchFamily="34" charset="0"/>
                          <a:cs typeface="Arial" pitchFamily="34" charset="0"/>
                        </a:rPr>
                        <a:t>2012</a:t>
                      </a:r>
                      <a:r>
                        <a:rPr lang="hr-BA" sz="1200" b="1" i="0" u="none" strike="noStrike" dirty="0" smtClean="0">
                          <a:solidFill>
                            <a:srgbClr val="000000"/>
                          </a:solidFill>
                          <a:latin typeface="Arial" pitchFamily="34" charset="0"/>
                          <a:cs typeface="Arial" pitchFamily="34" charset="0"/>
                        </a:rPr>
                        <a:t>.</a:t>
                      </a:r>
                      <a:endParaRPr lang="en-US" sz="12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1200" b="1" i="0" u="none" strike="noStrike" dirty="0">
                          <a:solidFill>
                            <a:srgbClr val="000000"/>
                          </a:solidFill>
                          <a:latin typeface="Arial" pitchFamily="34" charset="0"/>
                          <a:cs typeface="Arial" pitchFamily="34" charset="0"/>
                        </a:rPr>
                        <a:t>0,30 ct/kWh</a:t>
                      </a:r>
                    </a:p>
                  </a:txBody>
                  <a:tcPr marL="9525" marR="9525" marT="9525" marB="0" anchor="ctr"/>
                </a:tc>
                <a:tc>
                  <a:txBody>
                    <a:bodyPr/>
                    <a:lstStyle/>
                    <a:p>
                      <a:pPr algn="ctr" fontAlgn="b"/>
                      <a:r>
                        <a:rPr lang="en-US" sz="1200" b="1" i="0" u="none" strike="noStrike">
                          <a:solidFill>
                            <a:srgbClr val="000000"/>
                          </a:solidFill>
                          <a:latin typeface="Arial" pitchFamily="34" charset="0"/>
                          <a:cs typeface="Arial" pitchFamily="34" charset="0"/>
                        </a:rPr>
                        <a:t>1,20 ct/kWh</a:t>
                      </a:r>
                    </a:p>
                  </a:txBody>
                  <a:tcPr marL="9525" marR="9525" marT="9525" marB="0" anchor="ctr"/>
                </a:tc>
                <a:tc>
                  <a:txBody>
                    <a:bodyPr/>
                    <a:lstStyle/>
                    <a:p>
                      <a:pPr algn="ctr" fontAlgn="b"/>
                      <a:r>
                        <a:rPr lang="en-US" sz="1200" b="1" i="0" u="none" strike="noStrike" dirty="0">
                          <a:solidFill>
                            <a:srgbClr val="000000"/>
                          </a:solidFill>
                          <a:latin typeface="Arial" pitchFamily="34" charset="0"/>
                          <a:cs typeface="Arial" pitchFamily="34" charset="0"/>
                        </a:rPr>
                        <a:t>1,20 ct/kWh</a:t>
                      </a:r>
                    </a:p>
                  </a:txBody>
                  <a:tcPr marL="9525" marR="9525" marT="9525" marB="0" anchor="ctr"/>
                </a:tc>
              </a:tr>
              <a:tr h="180924">
                <a:tc>
                  <a:txBody>
                    <a:bodyPr/>
                    <a:lstStyle/>
                    <a:p>
                      <a:pPr algn="ctr" fontAlgn="b"/>
                      <a:r>
                        <a:rPr lang="en-US" sz="1200" b="1" i="0" u="none" strike="noStrike" dirty="0" smtClean="0">
                          <a:solidFill>
                            <a:srgbClr val="000000"/>
                          </a:solidFill>
                          <a:latin typeface="Arial" pitchFamily="34" charset="0"/>
                          <a:cs typeface="Arial" pitchFamily="34" charset="0"/>
                        </a:rPr>
                        <a:t>2013</a:t>
                      </a:r>
                      <a:r>
                        <a:rPr lang="hr-BA" sz="1200" b="1" i="0" u="none" strike="noStrike" dirty="0" smtClean="0">
                          <a:solidFill>
                            <a:srgbClr val="000000"/>
                          </a:solidFill>
                          <a:latin typeface="Arial" pitchFamily="34" charset="0"/>
                          <a:cs typeface="Arial" pitchFamily="34" charset="0"/>
                        </a:rPr>
                        <a:t>.</a:t>
                      </a:r>
                      <a:endParaRPr lang="en-US" sz="12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1200" b="1" i="0" u="none" strike="noStrike" dirty="0">
                          <a:solidFill>
                            <a:srgbClr val="000000"/>
                          </a:solidFill>
                          <a:latin typeface="Arial" pitchFamily="34" charset="0"/>
                          <a:cs typeface="Arial" pitchFamily="34" charset="0"/>
                        </a:rPr>
                        <a:t>0,275 ct/kWh</a:t>
                      </a:r>
                    </a:p>
                  </a:txBody>
                  <a:tcPr marL="9525" marR="9525" marT="9525" marB="0" anchor="ctr"/>
                </a:tc>
                <a:tc>
                  <a:txBody>
                    <a:bodyPr/>
                    <a:lstStyle/>
                    <a:p>
                      <a:pPr algn="ctr" fontAlgn="b"/>
                      <a:r>
                        <a:rPr lang="en-US" sz="1200" b="1" i="0" u="none" strike="noStrike" dirty="0">
                          <a:solidFill>
                            <a:srgbClr val="000000"/>
                          </a:solidFill>
                          <a:latin typeface="Arial" pitchFamily="34" charset="0"/>
                          <a:cs typeface="Arial" pitchFamily="34" charset="0"/>
                        </a:rPr>
                        <a:t>1,00 ct/kWh</a:t>
                      </a:r>
                    </a:p>
                  </a:txBody>
                  <a:tcPr marL="9525" marR="9525" marT="9525" marB="0" anchor="ctr"/>
                </a:tc>
                <a:tc>
                  <a:txBody>
                    <a:bodyPr/>
                    <a:lstStyle/>
                    <a:p>
                      <a:pPr algn="ctr" fontAlgn="b"/>
                      <a:r>
                        <a:rPr lang="en-US" sz="1200" b="1" i="0" u="none" strike="noStrike" dirty="0">
                          <a:solidFill>
                            <a:srgbClr val="000000"/>
                          </a:solidFill>
                          <a:latin typeface="Arial" pitchFamily="34" charset="0"/>
                          <a:cs typeface="Arial" pitchFamily="34" charset="0"/>
                        </a:rPr>
                        <a:t>0,75/0,65 ct/kWh</a:t>
                      </a:r>
                    </a:p>
                  </a:txBody>
                  <a:tcPr marL="9525" marR="9525" marT="9525" marB="0" anchor="ctr"/>
                </a:tc>
              </a:tr>
              <a:tr h="180924">
                <a:tc>
                  <a:txBody>
                    <a:bodyPr/>
                    <a:lstStyle/>
                    <a:p>
                      <a:pPr algn="ctr" fontAlgn="b"/>
                      <a:r>
                        <a:rPr lang="en-US" sz="1200" b="1" i="0" u="none" strike="noStrike" dirty="0" smtClean="0">
                          <a:solidFill>
                            <a:srgbClr val="000000"/>
                          </a:solidFill>
                          <a:latin typeface="Arial" pitchFamily="34" charset="0"/>
                          <a:cs typeface="Arial" pitchFamily="34" charset="0"/>
                        </a:rPr>
                        <a:t>2014</a:t>
                      </a:r>
                      <a:r>
                        <a:rPr lang="hr-BA" sz="1200" b="1" i="0" u="none" strike="noStrike" dirty="0" smtClean="0">
                          <a:solidFill>
                            <a:srgbClr val="000000"/>
                          </a:solidFill>
                          <a:latin typeface="Arial" pitchFamily="34" charset="0"/>
                          <a:cs typeface="Arial" pitchFamily="34" charset="0"/>
                        </a:rPr>
                        <a:t>.</a:t>
                      </a:r>
                      <a:endParaRPr lang="en-US" sz="12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1200" b="1" i="0" u="none" strike="noStrike" dirty="0">
                          <a:solidFill>
                            <a:srgbClr val="000000"/>
                          </a:solidFill>
                          <a:latin typeface="Arial" pitchFamily="34" charset="0"/>
                          <a:cs typeface="Arial" pitchFamily="34" charset="0"/>
                        </a:rPr>
                        <a:t>0,25 ct/kWh</a:t>
                      </a:r>
                    </a:p>
                  </a:txBody>
                  <a:tcPr marL="9525" marR="9525" marT="9525" marB="0" anchor="ctr"/>
                </a:tc>
                <a:tc>
                  <a:txBody>
                    <a:bodyPr/>
                    <a:lstStyle/>
                    <a:p>
                      <a:pPr algn="ctr" fontAlgn="b"/>
                      <a:r>
                        <a:rPr lang="en-US" sz="1200" b="1" i="0" u="none" strike="noStrike" dirty="0">
                          <a:solidFill>
                            <a:srgbClr val="000000"/>
                          </a:solidFill>
                          <a:latin typeface="Arial" pitchFamily="34" charset="0"/>
                          <a:cs typeface="Arial" pitchFamily="34" charset="0"/>
                        </a:rPr>
                        <a:t>0,85 ct/kWh</a:t>
                      </a:r>
                    </a:p>
                  </a:txBody>
                  <a:tcPr marL="9525" marR="9525" marT="9525" marB="0" anchor="ctr"/>
                </a:tc>
                <a:tc>
                  <a:txBody>
                    <a:bodyPr/>
                    <a:lstStyle/>
                    <a:p>
                      <a:pPr algn="ctr" fontAlgn="b"/>
                      <a:r>
                        <a:rPr lang="en-US" sz="1200" b="1" i="0" u="none" strike="noStrike" dirty="0">
                          <a:solidFill>
                            <a:srgbClr val="000000"/>
                          </a:solidFill>
                          <a:latin typeface="Arial" pitchFamily="34" charset="0"/>
                          <a:cs typeface="Arial" pitchFamily="34" charset="0"/>
                        </a:rPr>
                        <a:t>0,60/0,45 ct/kWh</a:t>
                      </a:r>
                    </a:p>
                  </a:txBody>
                  <a:tcPr marL="9525" marR="9525" marT="9525" marB="0" anchor="ctr"/>
                </a:tc>
              </a:tr>
              <a:tr h="261461">
                <a:tc>
                  <a:txBody>
                    <a:bodyPr/>
                    <a:lstStyle/>
                    <a:p>
                      <a:pPr algn="ctr" fontAlgn="b"/>
                      <a:r>
                        <a:rPr lang="en-US" sz="1200" b="1" i="0" u="none" strike="noStrike" dirty="0" smtClean="0">
                          <a:solidFill>
                            <a:srgbClr val="000000"/>
                          </a:solidFill>
                          <a:latin typeface="Arial" pitchFamily="34" charset="0"/>
                          <a:cs typeface="Arial" pitchFamily="34" charset="0"/>
                        </a:rPr>
                        <a:t>2015</a:t>
                      </a:r>
                      <a:r>
                        <a:rPr lang="hr-BA" sz="1200" b="1" i="0" u="none" strike="noStrike" dirty="0" smtClean="0">
                          <a:solidFill>
                            <a:srgbClr val="000000"/>
                          </a:solidFill>
                          <a:latin typeface="Arial" pitchFamily="34" charset="0"/>
                          <a:cs typeface="Arial" pitchFamily="34" charset="0"/>
                        </a:rPr>
                        <a:t>.</a:t>
                      </a:r>
                      <a:endParaRPr lang="en-US" sz="12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1200" b="1" i="0" u="none" strike="noStrike" dirty="0">
                          <a:solidFill>
                            <a:srgbClr val="000000"/>
                          </a:solidFill>
                          <a:latin typeface="Arial" pitchFamily="34" charset="0"/>
                          <a:cs typeface="Arial" pitchFamily="34" charset="0"/>
                        </a:rPr>
                        <a:t>0,225 ct/kWh</a:t>
                      </a:r>
                    </a:p>
                  </a:txBody>
                  <a:tcPr marL="9525" marR="9525" marT="9525" marB="0" anchor="ctr"/>
                </a:tc>
                <a:tc>
                  <a:txBody>
                    <a:bodyPr/>
                    <a:lstStyle/>
                    <a:p>
                      <a:pPr algn="ctr" fontAlgn="b"/>
                      <a:r>
                        <a:rPr lang="en-US" sz="1200" b="1" i="0" u="none" strike="noStrike" dirty="0">
                          <a:solidFill>
                            <a:srgbClr val="000000"/>
                          </a:solidFill>
                          <a:latin typeface="Arial" pitchFamily="34" charset="0"/>
                          <a:cs typeface="Arial" pitchFamily="34" charset="0"/>
                        </a:rPr>
                        <a:t>0,70 ct/kWh</a:t>
                      </a:r>
                    </a:p>
                  </a:txBody>
                  <a:tcPr marL="9525" marR="9525" marT="9525" marB="0" anchor="ctr"/>
                </a:tc>
                <a:tc>
                  <a:txBody>
                    <a:bodyPr/>
                    <a:lstStyle/>
                    <a:p>
                      <a:pPr algn="ctr" fontAlgn="b"/>
                      <a:r>
                        <a:rPr lang="en-US" sz="1200" b="1" i="0" u="none" strike="noStrike" dirty="0">
                          <a:solidFill>
                            <a:srgbClr val="000000"/>
                          </a:solidFill>
                          <a:latin typeface="Arial" pitchFamily="34" charset="0"/>
                          <a:cs typeface="Arial" pitchFamily="34" charset="0"/>
                        </a:rPr>
                        <a:t>0,50/0,30 ct/kWh</a:t>
                      </a:r>
                    </a:p>
                  </a:txBody>
                  <a:tcPr marL="9525" marR="9525" marT="9525" marB="0" anchor="ctr"/>
                </a:tc>
              </a:tr>
            </a:tbl>
          </a:graphicData>
        </a:graphic>
      </p:graphicFrame>
    </p:spTree>
    <p:extLst>
      <p:ext uri="{BB962C8B-B14F-4D97-AF65-F5344CB8AC3E}">
        <p14:creationId xmlns:p14="http://schemas.microsoft.com/office/powerpoint/2010/main" val="134246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9" end="9"/>
                                            </p:txEl>
                                          </p:spTgt>
                                        </p:tgtEl>
                                        <p:attrNameLst>
                                          <p:attrName>style.visibility</p:attrName>
                                        </p:attrNameLst>
                                      </p:cBhvr>
                                      <p:to>
                                        <p:strVal val="visible"/>
                                      </p:to>
                                    </p:set>
                                    <p:animEffect transition="in" filter="blinds(horizontal)">
                                      <p:cBhvr>
                                        <p:cTn id="2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1550" y="1700213"/>
            <a:ext cx="7993063" cy="504825"/>
          </a:xfrm>
          <a:prstGeom prst="rect">
            <a:avLst/>
          </a:prstGeom>
        </p:spPr>
        <p:txBody>
          <a:bodyPr/>
          <a:lstStyle/>
          <a:p>
            <a:pPr eaLnBrk="1" hangingPunct="1">
              <a:defRPr/>
            </a:pPr>
            <a:r>
              <a:rPr lang="hr-HR" sz="2000" b="1" dirty="0" smtClean="0"/>
              <a:t/>
            </a:r>
            <a:br>
              <a:rPr lang="hr-HR" sz="2000" b="1" dirty="0" smtClean="0"/>
            </a:br>
            <a:endParaRPr lang="hr-HR" sz="2000" dirty="0" smtClean="0">
              <a:latin typeface="+mn-lt"/>
            </a:endParaRPr>
          </a:p>
        </p:txBody>
      </p:sp>
      <p:sp>
        <p:nvSpPr>
          <p:cNvPr id="30723" name="Content Placeholder 2"/>
          <p:cNvSpPr>
            <a:spLocks noGrp="1"/>
          </p:cNvSpPr>
          <p:nvPr>
            <p:ph idx="4294967295"/>
          </p:nvPr>
        </p:nvSpPr>
        <p:spPr>
          <a:xfrm>
            <a:off x="-180975" y="2060575"/>
            <a:ext cx="9324975" cy="4797425"/>
          </a:xfrm>
          <a:prstGeom prst="rect">
            <a:avLst/>
          </a:prstGeom>
          <a:solidFill>
            <a:schemeClr val="bg1"/>
          </a:solidFill>
        </p:spPr>
        <p:txBody>
          <a:bodyPr/>
          <a:lstStyle/>
          <a:p>
            <a:pPr marL="469900" indent="-469900" algn="ctr" eaLnBrk="1" hangingPunct="1">
              <a:lnSpc>
                <a:spcPct val="80000"/>
              </a:lnSpc>
              <a:buClr>
                <a:srgbClr val="6DAD11"/>
              </a:buClr>
              <a:buFontTx/>
              <a:buNone/>
              <a:defRPr/>
            </a:pPr>
            <a:endParaRPr lang="hr-HR" sz="2000" dirty="0" smtClean="0"/>
          </a:p>
          <a:p>
            <a:pPr marL="469900" indent="-469900" algn="ctr" eaLnBrk="1" hangingPunct="1">
              <a:lnSpc>
                <a:spcPct val="80000"/>
              </a:lnSpc>
              <a:buClr>
                <a:srgbClr val="6DAD11"/>
              </a:buClr>
              <a:buFontTx/>
              <a:buNone/>
              <a:defRPr/>
            </a:pPr>
            <a:r>
              <a:rPr lang="hr-HR" sz="2000" dirty="0" smtClean="0"/>
              <a:t>  </a:t>
            </a:r>
          </a:p>
          <a:p>
            <a:pPr marL="469900" indent="-469900" algn="ctr" eaLnBrk="1" hangingPunct="1">
              <a:lnSpc>
                <a:spcPct val="80000"/>
              </a:lnSpc>
              <a:buClr>
                <a:srgbClr val="6DAD11"/>
              </a:buClr>
              <a:buFontTx/>
              <a:buNone/>
              <a:defRPr/>
            </a:pPr>
            <a:r>
              <a:rPr lang="hr-HR" dirty="0" smtClean="0"/>
              <a:t>Hvala na pozornosti!</a:t>
            </a:r>
          </a:p>
          <a:p>
            <a:pPr marL="469900" indent="-469900" algn="ctr" eaLnBrk="1" hangingPunct="1">
              <a:lnSpc>
                <a:spcPct val="80000"/>
              </a:lnSpc>
              <a:buClr>
                <a:srgbClr val="6DAD11"/>
              </a:buClr>
              <a:buFontTx/>
              <a:buNone/>
              <a:defRPr/>
            </a:pPr>
            <a:endParaRPr lang="hr-HR" dirty="0" smtClean="0"/>
          </a:p>
          <a:p>
            <a:pPr marL="469900" indent="-469900" algn="ctr" eaLnBrk="1" hangingPunct="1">
              <a:lnSpc>
                <a:spcPct val="80000"/>
              </a:lnSpc>
              <a:buClr>
                <a:srgbClr val="6DAD11"/>
              </a:buClr>
              <a:buFontTx/>
              <a:buNone/>
              <a:defRPr/>
            </a:pPr>
            <a:endParaRPr lang="hr-HR" dirty="0" smtClean="0"/>
          </a:p>
          <a:p>
            <a:pPr marL="469900" indent="-469900" algn="ctr">
              <a:buFontTx/>
              <a:buNone/>
              <a:defRPr/>
            </a:pPr>
            <a:endParaRPr lang="hr-HR" sz="2000" dirty="0" smtClean="0"/>
          </a:p>
          <a:p>
            <a:pPr marL="469900" indent="-469900" algn="ctr" eaLnBrk="1" hangingPunct="1">
              <a:lnSpc>
                <a:spcPct val="80000"/>
              </a:lnSpc>
              <a:buClr>
                <a:srgbClr val="6DAD11"/>
              </a:buClr>
              <a:buFontTx/>
              <a:buNone/>
              <a:defRPr/>
            </a:pPr>
            <a:r>
              <a:rPr lang="hr-HR" sz="2000" dirty="0" smtClean="0">
                <a:solidFill>
                  <a:srgbClr val="FF0000"/>
                </a:solidFill>
              </a:rPr>
              <a:t>       </a:t>
            </a:r>
            <a:r>
              <a:rPr lang="hr-HR" sz="1600" dirty="0" smtClean="0">
                <a:solidFill>
                  <a:srgbClr val="FF0000"/>
                </a:solidFill>
              </a:rPr>
              <a:t>                                                      </a:t>
            </a:r>
          </a:p>
          <a:p>
            <a:pPr marL="469900" indent="-469900" algn="ctr" eaLnBrk="1" hangingPunct="1">
              <a:lnSpc>
                <a:spcPct val="80000"/>
              </a:lnSpc>
              <a:buClr>
                <a:srgbClr val="6DAD11"/>
              </a:buClr>
              <a:buFontTx/>
              <a:buNone/>
              <a:defRPr/>
            </a:pPr>
            <a:r>
              <a:rPr lang="hr-HR" sz="3600" dirty="0">
                <a:solidFill>
                  <a:srgbClr val="FF0000"/>
                </a:solidFill>
              </a:rPr>
              <a:t> </a:t>
            </a:r>
            <a:r>
              <a:rPr lang="hr-HR" sz="3600" dirty="0" smtClean="0">
                <a:solidFill>
                  <a:srgbClr val="FF0000"/>
                </a:solidFill>
              </a:rPr>
              <a:t>     </a:t>
            </a:r>
            <a:r>
              <a:rPr lang="hr-HR" sz="3600" b="1" dirty="0" smtClean="0">
                <a:solidFill>
                  <a:srgbClr val="FF0000"/>
                </a:solidFill>
                <a:effectLst>
                  <a:outerShdw blurRad="38100" dist="38100" dir="2700000" algn="tl">
                    <a:srgbClr val="000000">
                      <a:alpha val="43137"/>
                    </a:srgbClr>
                  </a:outerShdw>
                </a:effectLst>
              </a:rPr>
              <a:t>HVALA NA POZORNOSTI!</a:t>
            </a:r>
          </a:p>
          <a:p>
            <a:pPr marL="469900" indent="-469900" algn="ctr" eaLnBrk="1" hangingPunct="1">
              <a:lnSpc>
                <a:spcPct val="80000"/>
              </a:lnSpc>
              <a:buClr>
                <a:srgbClr val="6DAD11"/>
              </a:buClr>
              <a:buFontTx/>
              <a:buNone/>
              <a:defRPr/>
            </a:pPr>
            <a:endParaRPr lang="hr-HR" sz="3600" dirty="0" smtClean="0"/>
          </a:p>
          <a:p>
            <a:pPr marL="469900" indent="-469900" eaLnBrk="1" hangingPunct="1">
              <a:lnSpc>
                <a:spcPct val="80000"/>
              </a:lnSpc>
              <a:buClr>
                <a:srgbClr val="6DAD11"/>
              </a:buClr>
              <a:buFontTx/>
              <a:buNone/>
              <a:defRPr/>
            </a:pPr>
            <a:endParaRPr lang="hr-HR" sz="1400" dirty="0" smtClean="0"/>
          </a:p>
          <a:p>
            <a:pPr marL="469900" indent="-469900" eaLnBrk="1" hangingPunct="1">
              <a:lnSpc>
                <a:spcPct val="80000"/>
              </a:lnSpc>
              <a:buClr>
                <a:srgbClr val="6DAD11"/>
              </a:buClr>
              <a:buFontTx/>
              <a:buNone/>
              <a:defRPr/>
            </a:pPr>
            <a:endParaRPr lang="hr-HR" sz="1400" dirty="0" smtClean="0"/>
          </a:p>
          <a:p>
            <a:pPr marL="469900" indent="-469900" eaLnBrk="1" hangingPunct="1">
              <a:lnSpc>
                <a:spcPct val="80000"/>
              </a:lnSpc>
              <a:buClr>
                <a:srgbClr val="6DAD11"/>
              </a:buClr>
              <a:buFontTx/>
              <a:buNone/>
              <a:defRPr/>
            </a:pPr>
            <a:endParaRPr lang="hr-HR" sz="1400" dirty="0" smtClean="0"/>
          </a:p>
          <a:p>
            <a:pPr marL="469900" indent="-469900" eaLnBrk="1" hangingPunct="1">
              <a:lnSpc>
                <a:spcPct val="80000"/>
              </a:lnSpc>
              <a:buClr>
                <a:srgbClr val="6DAD11"/>
              </a:buClr>
              <a:buFontTx/>
              <a:buNone/>
              <a:defRPr/>
            </a:pPr>
            <a:endParaRPr lang="hr-HR" sz="1400" dirty="0" smtClean="0"/>
          </a:p>
          <a:p>
            <a:pPr marL="469900" indent="-469900" eaLnBrk="1" hangingPunct="1">
              <a:lnSpc>
                <a:spcPct val="80000"/>
              </a:lnSpc>
              <a:buClr>
                <a:srgbClr val="6DAD11"/>
              </a:buClr>
              <a:buFontTx/>
              <a:buNone/>
              <a:defRPr/>
            </a:pPr>
            <a:endParaRPr lang="hr-HR" sz="1400" dirty="0" smtClean="0"/>
          </a:p>
          <a:p>
            <a:pPr marL="469900" indent="-469900" eaLnBrk="1" hangingPunct="1">
              <a:lnSpc>
                <a:spcPct val="80000"/>
              </a:lnSpc>
              <a:buClr>
                <a:srgbClr val="6DAD11"/>
              </a:buClr>
              <a:buFontTx/>
              <a:buNone/>
              <a:defRPr/>
            </a:pPr>
            <a:endParaRPr lang="hr-HR" sz="1400" dirty="0" smtClean="0"/>
          </a:p>
          <a:p>
            <a:pPr marL="469900" indent="-469900" eaLnBrk="1" hangingPunct="1">
              <a:lnSpc>
                <a:spcPct val="80000"/>
              </a:lnSpc>
              <a:buClr>
                <a:srgbClr val="6DAD11"/>
              </a:buClr>
              <a:buFontTx/>
              <a:buNone/>
              <a:defRPr/>
            </a:pPr>
            <a:endParaRPr lang="hr-HR" sz="1400" dirty="0" smtClean="0"/>
          </a:p>
          <a:p>
            <a:pPr marL="469900" indent="-469900" eaLnBrk="1" hangingPunct="1">
              <a:lnSpc>
                <a:spcPct val="80000"/>
              </a:lnSpc>
              <a:buClr>
                <a:srgbClr val="6DAD11"/>
              </a:buClr>
              <a:buFontTx/>
              <a:buNone/>
              <a:defRPr/>
            </a:pPr>
            <a:endParaRPr lang="hr-HR" sz="1400" dirty="0" smtClean="0"/>
          </a:p>
        </p:txBody>
      </p:sp>
      <p:sp>
        <p:nvSpPr>
          <p:cNvPr id="5" name="Text Box 4"/>
          <p:cNvSpPr txBox="1">
            <a:spLocks noChangeArrowheads="1"/>
          </p:cNvSpPr>
          <p:nvPr/>
        </p:nvSpPr>
        <p:spPr bwMode="auto">
          <a:xfrm>
            <a:off x="5648325" y="5513388"/>
            <a:ext cx="3784600" cy="960263"/>
          </a:xfrm>
          <a:prstGeom prst="rect">
            <a:avLst/>
          </a:prstGeom>
          <a:noFill/>
          <a:ln w="9525">
            <a:noFill/>
            <a:miter lim="800000"/>
            <a:headEnd/>
            <a:tailEnd/>
          </a:ln>
        </p:spPr>
        <p:txBody>
          <a:bodyPr>
            <a:spAutoFit/>
          </a:bodyPr>
          <a:lstStyle/>
          <a:p>
            <a:pPr>
              <a:lnSpc>
                <a:spcPct val="110000"/>
              </a:lnSpc>
              <a:spcBef>
                <a:spcPct val="10000"/>
              </a:spcBef>
              <a:tabLst>
                <a:tab pos="627063" algn="l"/>
              </a:tabLst>
              <a:defRPr/>
            </a:pPr>
            <a:r>
              <a:rPr lang="hr-HR" sz="1200" dirty="0">
                <a:latin typeface="+mn-lt"/>
                <a:cs typeface="+mn-cs"/>
                <a:sym typeface="Wingdings" pitchFamily="2" charset="2"/>
              </a:rPr>
              <a:t></a:t>
            </a:r>
            <a:r>
              <a:rPr lang="hr-HR" sz="1200" dirty="0">
                <a:latin typeface="+mn-lt"/>
                <a:cs typeface="+mn-cs"/>
              </a:rPr>
              <a:t> 	</a:t>
            </a:r>
            <a:r>
              <a:rPr lang="hr-HR" sz="1200" dirty="0"/>
              <a:t>+385 1 63 06 700</a:t>
            </a:r>
          </a:p>
          <a:p>
            <a:pPr>
              <a:lnSpc>
                <a:spcPct val="110000"/>
              </a:lnSpc>
              <a:spcBef>
                <a:spcPct val="10000"/>
              </a:spcBef>
              <a:tabLst>
                <a:tab pos="627063" algn="l"/>
              </a:tabLst>
              <a:defRPr/>
            </a:pPr>
            <a:r>
              <a:rPr lang="hr-HR" sz="1200" dirty="0">
                <a:latin typeface="+mn-lt"/>
                <a:cs typeface="+mn-cs"/>
                <a:sym typeface="Wingdings 2" pitchFamily="18" charset="2"/>
              </a:rPr>
              <a:t></a:t>
            </a:r>
            <a:r>
              <a:rPr lang="hr-HR" sz="1200" dirty="0">
                <a:latin typeface="+mn-lt"/>
                <a:cs typeface="+mn-cs"/>
              </a:rPr>
              <a:t>	</a:t>
            </a:r>
            <a:r>
              <a:rPr lang="hr-HR" sz="1200" dirty="0"/>
              <a:t>+385 1 63 06 777</a:t>
            </a:r>
          </a:p>
          <a:p>
            <a:pPr>
              <a:lnSpc>
                <a:spcPct val="110000"/>
              </a:lnSpc>
              <a:spcBef>
                <a:spcPct val="10000"/>
              </a:spcBef>
              <a:tabLst>
                <a:tab pos="627063" algn="l"/>
              </a:tabLst>
              <a:defRPr/>
            </a:pPr>
            <a:r>
              <a:rPr lang="en-US" sz="1200" dirty="0">
                <a:latin typeface="+mn-lt"/>
                <a:cs typeface="+mn-cs"/>
                <a:sym typeface="Wingdings" pitchFamily="2" charset="2"/>
              </a:rPr>
              <a:t></a:t>
            </a:r>
            <a:r>
              <a:rPr lang="hr-HR" sz="1200" dirty="0">
                <a:latin typeface="+mn-lt"/>
                <a:cs typeface="+mn-cs"/>
              </a:rPr>
              <a:t>	</a:t>
            </a:r>
            <a:r>
              <a:rPr lang="hr-HR" sz="1200" dirty="0"/>
              <a:t>hrote@hrote.h</a:t>
            </a:r>
            <a:r>
              <a:rPr lang="hr-HR" sz="1200" dirty="0">
                <a:latin typeface="+mn-lt"/>
                <a:cs typeface="+mn-cs"/>
              </a:rPr>
              <a:t>r</a:t>
            </a:r>
          </a:p>
          <a:p>
            <a:pPr>
              <a:lnSpc>
                <a:spcPct val="110000"/>
              </a:lnSpc>
              <a:spcBef>
                <a:spcPct val="10000"/>
              </a:spcBef>
              <a:tabLst>
                <a:tab pos="627063" algn="l"/>
              </a:tabLst>
              <a:defRPr/>
            </a:pPr>
            <a:r>
              <a:rPr lang="hr-HR" sz="1200" dirty="0">
                <a:latin typeface="+mn-lt"/>
                <a:cs typeface="+mn-cs"/>
                <a:sym typeface="Wingdings" pitchFamily="2" charset="2"/>
              </a:rPr>
              <a:t>	</a:t>
            </a:r>
            <a:r>
              <a:rPr lang="hr-HR" sz="1200" dirty="0"/>
              <a:t>www.hrote.hr</a:t>
            </a:r>
          </a:p>
        </p:txBody>
      </p:sp>
      <p:sp>
        <p:nvSpPr>
          <p:cNvPr id="6" name="Rectangle 6"/>
          <p:cNvSpPr>
            <a:spLocks noChangeArrowheads="1"/>
          </p:cNvSpPr>
          <p:nvPr/>
        </p:nvSpPr>
        <p:spPr bwMode="auto">
          <a:xfrm>
            <a:off x="158750" y="5373688"/>
            <a:ext cx="6408738" cy="1223962"/>
          </a:xfrm>
          <a:prstGeom prst="rect">
            <a:avLst/>
          </a:prstGeom>
          <a:noFill/>
          <a:ln w="9525">
            <a:noFill/>
            <a:miter lim="800000"/>
            <a:headEnd/>
            <a:tailEnd/>
          </a:ln>
        </p:spPr>
        <p:txBody>
          <a:bodyPr/>
          <a:lstStyle/>
          <a:p>
            <a:pPr>
              <a:lnSpc>
                <a:spcPct val="110000"/>
              </a:lnSpc>
              <a:spcBef>
                <a:spcPts val="240"/>
              </a:spcBef>
              <a:buClr>
                <a:srgbClr val="6DAD11"/>
              </a:buClr>
              <a:buFont typeface="Wingdings" pitchFamily="2" charset="2"/>
              <a:buNone/>
              <a:defRPr/>
            </a:pPr>
            <a:r>
              <a:rPr lang="hr-HR" sz="1200" b="1" dirty="0"/>
              <a:t>HRVATSKI OPERATOR TRŽIŠTA ENERGIJE d.o.o.</a:t>
            </a:r>
            <a:endParaRPr lang="en-US" sz="1200" b="1" dirty="0"/>
          </a:p>
          <a:p>
            <a:pPr>
              <a:lnSpc>
                <a:spcPct val="110000"/>
              </a:lnSpc>
              <a:spcBef>
                <a:spcPts val="240"/>
              </a:spcBef>
              <a:buClr>
                <a:srgbClr val="6DAD11"/>
              </a:buClr>
              <a:buFont typeface="Wingdings" pitchFamily="2" charset="2"/>
              <a:buNone/>
              <a:defRPr/>
            </a:pPr>
            <a:r>
              <a:rPr lang="hr-HR" sz="1200" dirty="0"/>
              <a:t>Ulica grada Vukovara 284</a:t>
            </a:r>
            <a:endParaRPr lang="en-US" sz="1200" dirty="0"/>
          </a:p>
          <a:p>
            <a:pPr>
              <a:lnSpc>
                <a:spcPct val="110000"/>
              </a:lnSpc>
              <a:spcBef>
                <a:spcPts val="240"/>
              </a:spcBef>
              <a:buClr>
                <a:srgbClr val="6DAD11"/>
              </a:buClr>
              <a:buFont typeface="Wingdings" pitchFamily="2" charset="2"/>
              <a:buNone/>
              <a:defRPr/>
            </a:pPr>
            <a:r>
              <a:rPr lang="en-US" sz="1200" dirty="0"/>
              <a:t>10000 Zagreb</a:t>
            </a:r>
          </a:p>
          <a:p>
            <a:pPr>
              <a:lnSpc>
                <a:spcPct val="110000"/>
              </a:lnSpc>
              <a:spcBef>
                <a:spcPts val="240"/>
              </a:spcBef>
              <a:buClr>
                <a:srgbClr val="6DAD11"/>
              </a:buClr>
              <a:buFont typeface="Wingdings" pitchFamily="2" charset="2"/>
              <a:buNone/>
              <a:defRPr/>
            </a:pPr>
            <a:r>
              <a:rPr lang="hr-HR" sz="1200" dirty="0"/>
              <a:t>Hrvatska</a:t>
            </a:r>
            <a:endParaRPr lang="en-US" sz="1200" dirty="0"/>
          </a:p>
        </p:txBody>
      </p:sp>
      <p:pic>
        <p:nvPicPr>
          <p:cNvPr id="13318" name="Picture 2"/>
          <p:cNvPicPr>
            <a:picLocks noChangeAspect="1" noChangeArrowheads="1"/>
          </p:cNvPicPr>
          <p:nvPr/>
        </p:nvPicPr>
        <p:blipFill>
          <a:blip r:embed="rId2"/>
          <a:srcRect/>
          <a:stretch>
            <a:fillRect/>
          </a:stretch>
        </p:blipFill>
        <p:spPr bwMode="auto">
          <a:xfrm>
            <a:off x="-180975" y="0"/>
            <a:ext cx="9324975" cy="4608513"/>
          </a:xfrm>
          <a:prstGeom prst="rect">
            <a:avLst/>
          </a:prstGeom>
          <a:noFill/>
          <a:ln w="9525">
            <a:noFill/>
            <a:miter lim="800000"/>
            <a:headEnd/>
            <a:tailEnd/>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727"/>
            <a:ext cx="3744416" cy="158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28988" y="1109227"/>
            <a:ext cx="8928992" cy="1143000"/>
          </a:xfrm>
        </p:spPr>
        <p:txBody>
          <a:bodyPr/>
          <a:lstStyle/>
          <a:p>
            <a:pPr algn="r"/>
            <a:r>
              <a:rPr lang="hr-HR" sz="3200" spc="-70" dirty="0" smtClean="0">
                <a:latin typeface="Arial Narrow" panose="020B0606020202030204" pitchFamily="34" charset="0"/>
              </a:rPr>
              <a:t>Energetska </a:t>
            </a:r>
            <a:r>
              <a:rPr lang="hr-HR" sz="3200" spc="-70" dirty="0" smtClean="0">
                <a:latin typeface="Arial Narrow" panose="020B0606020202030204" pitchFamily="34" charset="0"/>
              </a:rPr>
              <a:t>politika EU</a:t>
            </a:r>
            <a:endParaRPr lang="hr-HR" sz="3200" spc="-70" dirty="0" smtClean="0">
              <a:latin typeface="Arial Narrow" panose="020B0606020202030204" pitchFamily="34" charset="0"/>
            </a:endParaRPr>
          </a:p>
        </p:txBody>
      </p:sp>
      <p:sp>
        <p:nvSpPr>
          <p:cNvPr id="2" name="Rectangle 1"/>
          <p:cNvSpPr/>
          <p:nvPr/>
        </p:nvSpPr>
        <p:spPr>
          <a:xfrm>
            <a:off x="467544" y="2056686"/>
            <a:ext cx="8280920" cy="3631763"/>
          </a:xfrm>
          <a:prstGeom prst="rect">
            <a:avLst/>
          </a:prstGeom>
        </p:spPr>
        <p:txBody>
          <a:bodyPr wrap="square">
            <a:spAutoFit/>
          </a:bodyPr>
          <a:lstStyle/>
          <a:p>
            <a:r>
              <a:rPr lang="hr-HR" b="1" dirty="0" smtClean="0"/>
              <a:t>Do 2020. godine</a:t>
            </a:r>
          </a:p>
          <a:p>
            <a:endParaRPr lang="hr-HR" sz="800" b="1" dirty="0" smtClean="0"/>
          </a:p>
          <a:p>
            <a:pPr marL="285750" indent="-285750">
              <a:buFont typeface="Arial" panose="020B0604020202020204" pitchFamily="34" charset="0"/>
              <a:buChar char="•"/>
            </a:pPr>
            <a:r>
              <a:rPr lang="hr-HR" b="1" dirty="0"/>
              <a:t>Povećanje udjela proizvodnje iz OIE u ukupnoj neposrednoj potrošnji energije na 20% do 2020. </a:t>
            </a:r>
            <a:r>
              <a:rPr lang="hr-HR" b="1" dirty="0" smtClean="0"/>
              <a:t>godine</a:t>
            </a:r>
            <a:r>
              <a:rPr lang="hr-HR" dirty="0" smtClean="0"/>
              <a:t>, </a:t>
            </a:r>
          </a:p>
          <a:p>
            <a:pPr marL="285750" indent="-285750">
              <a:buFont typeface="Arial" panose="020B0604020202020204" pitchFamily="34" charset="0"/>
              <a:buChar char="•"/>
            </a:pPr>
            <a:r>
              <a:rPr lang="hr-HR" dirty="0" smtClean="0"/>
              <a:t>Smanjenje </a:t>
            </a:r>
            <a:r>
              <a:rPr lang="hr-HR" dirty="0" smtClean="0"/>
              <a:t>emisija stakleničkih plinova za 20% u odnosu na 1990. godinu</a:t>
            </a:r>
            <a:r>
              <a:rPr lang="hr-HR" dirty="0" smtClean="0"/>
              <a:t>,</a:t>
            </a:r>
            <a:endParaRPr lang="vi-VN" sz="800" dirty="0"/>
          </a:p>
          <a:p>
            <a:pPr marL="285750" indent="-285750" algn="just">
              <a:buFont typeface="Arial" panose="020B0604020202020204" pitchFamily="34" charset="0"/>
              <a:buChar char="•"/>
            </a:pPr>
            <a:r>
              <a:rPr lang="hr-HR" dirty="0" smtClean="0"/>
              <a:t>Poboljšanje </a:t>
            </a:r>
            <a:r>
              <a:rPr lang="hr-HR" dirty="0" smtClean="0"/>
              <a:t>energetske učinkovitosti za 20% do 2020. godine.</a:t>
            </a:r>
          </a:p>
          <a:p>
            <a:pPr marL="285750" indent="-285750" algn="just">
              <a:buFont typeface="Arial" panose="020B0604020202020204" pitchFamily="34" charset="0"/>
              <a:buChar char="•"/>
            </a:pPr>
            <a:endParaRPr lang="hr-HR" sz="800" dirty="0" smtClean="0"/>
          </a:p>
          <a:p>
            <a:pPr marL="285750" indent="-285750" algn="just">
              <a:buFont typeface="Arial" panose="020B0604020202020204" pitchFamily="34" charset="0"/>
              <a:buChar char="•"/>
            </a:pPr>
            <a:endParaRPr lang="hr-HR" sz="800" dirty="0" smtClean="0"/>
          </a:p>
          <a:p>
            <a:pPr marL="285750" indent="-285750" algn="just"/>
            <a:r>
              <a:rPr lang="hr-HR" b="1" dirty="0" smtClean="0"/>
              <a:t>Do 2030. godine</a:t>
            </a:r>
          </a:p>
          <a:p>
            <a:pPr marL="285750" lvl="0" indent="-285750" algn="just">
              <a:buFont typeface="Arial" pitchFamily="34" charset="0"/>
              <a:buChar char="•"/>
            </a:pPr>
            <a:r>
              <a:rPr lang="hr-HR" b="1" dirty="0"/>
              <a:t>Povećanje udjela proizvodnje iz OIE u ukupnoj potrošnji energije na barem 27% do 2030. </a:t>
            </a:r>
            <a:r>
              <a:rPr lang="hr-HR" b="1" dirty="0" smtClean="0"/>
              <a:t>godine</a:t>
            </a:r>
            <a:r>
              <a:rPr lang="hr-HR" dirty="0" smtClean="0"/>
              <a:t>, </a:t>
            </a:r>
          </a:p>
          <a:p>
            <a:pPr marL="285750" lvl="0" indent="-285750" algn="just">
              <a:buFont typeface="Arial" pitchFamily="34" charset="0"/>
              <a:buChar char="•"/>
            </a:pPr>
            <a:r>
              <a:rPr lang="hr-HR" dirty="0" smtClean="0"/>
              <a:t>Smanjenje </a:t>
            </a:r>
            <a:r>
              <a:rPr lang="hr-HR" dirty="0" smtClean="0"/>
              <a:t>emisija stakleničkih plinova za 40% u odnosu na 1990. godinu,</a:t>
            </a:r>
            <a:endParaRPr lang="en-US" dirty="0" smtClean="0"/>
          </a:p>
          <a:p>
            <a:pPr marL="285750" indent="-285750" algn="just">
              <a:buFont typeface="Arial" pitchFamily="34" charset="0"/>
              <a:buChar char="•"/>
            </a:pPr>
            <a:r>
              <a:rPr lang="hr-HR" dirty="0" smtClean="0"/>
              <a:t>Poboljšanje </a:t>
            </a:r>
            <a:r>
              <a:rPr lang="hr-HR" dirty="0" smtClean="0"/>
              <a:t>energetske učinkovitosti za 27% do 2030. godine.</a:t>
            </a:r>
          </a:p>
          <a:p>
            <a:pPr marL="285750" indent="-285750" algn="just"/>
            <a:endParaRPr lang="hr-HR" b="1" dirty="0" smtClean="0"/>
          </a:p>
          <a:p>
            <a:pPr marL="285750" indent="-285750" algn="just">
              <a:buFont typeface="Arial" panose="020B0604020202020204" pitchFamily="34" charset="0"/>
              <a:buChar char="•"/>
            </a:pPr>
            <a:endParaRPr lang="hr-HR" sz="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0648"/>
            <a:ext cx="3096344" cy="123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srcRect/>
          <a:stretch>
            <a:fillRect/>
          </a:stretch>
        </p:blipFill>
        <p:spPr bwMode="auto">
          <a:xfrm>
            <a:off x="2699792" y="3356992"/>
            <a:ext cx="6254214" cy="3363785"/>
          </a:xfrm>
          <a:prstGeom prst="rect">
            <a:avLst/>
          </a:prstGeom>
          <a:noFill/>
          <a:ln w="9525">
            <a:noFill/>
            <a:miter lim="800000"/>
            <a:headEnd/>
            <a:tailEnd/>
          </a:ln>
        </p:spPr>
      </p:pic>
    </p:spTree>
    <p:extLst>
      <p:ext uri="{BB962C8B-B14F-4D97-AF65-F5344CB8AC3E}">
        <p14:creationId xmlns:p14="http://schemas.microsoft.com/office/powerpoint/2010/main" val="35571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blinds(horizontal)">
                                      <p:cBhvr>
                                        <p:cTn id="21" dur="500"/>
                                        <p:tgtEl>
                                          <p:spTgt spid="2">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blinds(horizontal)">
                                      <p:cBhvr>
                                        <p:cTn id="24" dur="500"/>
                                        <p:tgtEl>
                                          <p:spTgt spid="2">
                                            <p:txEl>
                                              <p:pRg st="8" end="8"/>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blinds(horizontal)">
                                      <p:cBhvr>
                                        <p:cTn id="27" dur="500"/>
                                        <p:tgtEl>
                                          <p:spTgt spid="2">
                                            <p:txEl>
                                              <p:pRg st="9" end="9"/>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blinds(horizontal)">
                                      <p:cBhvr>
                                        <p:cTn id="30" dur="500"/>
                                        <p:tgtEl>
                                          <p:spTgt spid="2">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28988" y="1109227"/>
            <a:ext cx="8928992" cy="1143000"/>
          </a:xfrm>
        </p:spPr>
        <p:txBody>
          <a:bodyPr/>
          <a:lstStyle/>
          <a:p>
            <a:pPr algn="r"/>
            <a:r>
              <a:rPr lang="hr-HR" sz="3200" b="1" dirty="0" smtClean="0">
                <a:latin typeface="Arial Narrow" pitchFamily="34" charset="0"/>
              </a:rPr>
              <a:t>Sustavi poticanja OIE-E u EU</a:t>
            </a:r>
            <a:endParaRPr lang="hr-HR" sz="3200" spc="-70" dirty="0" smtClean="0">
              <a:latin typeface="Arial Narrow" panose="020B0606020202030204" pitchFamily="34" charset="0"/>
            </a:endParaRPr>
          </a:p>
        </p:txBody>
      </p:sp>
      <p:sp>
        <p:nvSpPr>
          <p:cNvPr id="2" name="Rectangle 1"/>
          <p:cNvSpPr/>
          <p:nvPr/>
        </p:nvSpPr>
        <p:spPr>
          <a:xfrm>
            <a:off x="467544" y="2056686"/>
            <a:ext cx="8280920" cy="3662541"/>
          </a:xfrm>
          <a:prstGeom prst="rect">
            <a:avLst/>
          </a:prstGeom>
        </p:spPr>
        <p:txBody>
          <a:bodyPr wrap="square">
            <a:spAutoFit/>
          </a:bodyPr>
          <a:lstStyle/>
          <a:p>
            <a:endParaRPr lang="hr-HR" sz="800" b="1" dirty="0" smtClean="0"/>
          </a:p>
          <a:p>
            <a:pPr marL="285750" indent="-285750">
              <a:buFont typeface="Arial" panose="020B0604020202020204" pitchFamily="34" charset="0"/>
              <a:buChar char="•"/>
            </a:pPr>
            <a:r>
              <a:rPr lang="hr-HR" b="1" dirty="0" smtClean="0"/>
              <a:t>Sustav zajamčenih cijena (feed-in tarife)</a:t>
            </a:r>
          </a:p>
          <a:p>
            <a:pPr marL="285750" indent="-285750"/>
            <a:endParaRPr lang="hr-HR" b="1" dirty="0" smtClean="0"/>
          </a:p>
          <a:p>
            <a:pPr marL="285750" indent="-285750">
              <a:buFont typeface="Arial" panose="020B0604020202020204" pitchFamily="34" charset="0"/>
              <a:buChar char="•"/>
            </a:pPr>
            <a:r>
              <a:rPr lang="hr-HR" b="1" dirty="0" smtClean="0"/>
              <a:t>Sustav premija na tržišnu cijenu (feed-in premije)</a:t>
            </a:r>
          </a:p>
          <a:p>
            <a:pPr marL="285750" indent="-285750">
              <a:buFont typeface="Arial" panose="020B0604020202020204" pitchFamily="34" charset="0"/>
              <a:buChar char="•"/>
            </a:pPr>
            <a:endParaRPr lang="hr-HR" b="1" dirty="0" smtClean="0"/>
          </a:p>
          <a:p>
            <a:pPr marL="285750" indent="-285750">
              <a:buFont typeface="Arial" panose="020B0604020202020204" pitchFamily="34" charset="0"/>
              <a:buChar char="•"/>
            </a:pPr>
            <a:r>
              <a:rPr lang="hr-HR" b="1" dirty="0" smtClean="0"/>
              <a:t>Sustav </a:t>
            </a:r>
            <a:r>
              <a:rPr lang="hr-HR" b="1" dirty="0"/>
              <a:t>obvezujućih kvota (zeleni certifikati</a:t>
            </a:r>
            <a:r>
              <a:rPr lang="hr-HR" b="1" dirty="0" smtClean="0"/>
              <a:t>)</a:t>
            </a:r>
            <a:endParaRPr lang="hr-HR" b="1" dirty="0" smtClean="0"/>
          </a:p>
          <a:p>
            <a:pPr marL="285750" indent="-285750">
              <a:buFont typeface="Arial" panose="020B0604020202020204" pitchFamily="34" charset="0"/>
              <a:buChar char="•"/>
            </a:pPr>
            <a:endParaRPr lang="hr-HR" b="1" dirty="0" smtClean="0"/>
          </a:p>
          <a:p>
            <a:pPr marL="285750" indent="-285750">
              <a:buFont typeface="Arial" panose="020B0604020202020204" pitchFamily="34" charset="0"/>
              <a:buChar char="•"/>
            </a:pPr>
            <a:r>
              <a:rPr lang="hr-HR" dirty="0" smtClean="0"/>
              <a:t>Sustav </a:t>
            </a:r>
            <a:r>
              <a:rPr lang="hr-HR" dirty="0" smtClean="0"/>
              <a:t>natječaja (eng. </a:t>
            </a:r>
            <a:r>
              <a:rPr lang="hr-HR" i="1" dirty="0" smtClean="0"/>
              <a:t>tenders</a:t>
            </a:r>
            <a:r>
              <a:rPr lang="hr-HR" dirty="0" smtClean="0"/>
              <a:t>)</a:t>
            </a:r>
          </a:p>
          <a:p>
            <a:pPr marL="285750" indent="-285750"/>
            <a:endParaRPr lang="hr-BA" dirty="0" smtClean="0"/>
          </a:p>
          <a:p>
            <a:pPr marL="285750" indent="-285750">
              <a:buFont typeface="Arial" panose="020B0604020202020204" pitchFamily="34" charset="0"/>
              <a:buChar char="•"/>
            </a:pPr>
            <a:r>
              <a:rPr lang="hr-HR" dirty="0" smtClean="0"/>
              <a:t>Subvencije investicija (eng. </a:t>
            </a:r>
            <a:r>
              <a:rPr lang="hr-HR" i="1" dirty="0" smtClean="0"/>
              <a:t>investment grants</a:t>
            </a:r>
            <a:r>
              <a:rPr lang="hr-HR" dirty="0" smtClean="0"/>
              <a:t>)</a:t>
            </a:r>
          </a:p>
          <a:p>
            <a:pPr marL="285750" indent="-285750"/>
            <a:endParaRPr lang="hr-BA" dirty="0" smtClean="0"/>
          </a:p>
          <a:p>
            <a:pPr marL="285750" indent="-285750">
              <a:buFont typeface="Arial" panose="020B0604020202020204" pitchFamily="34" charset="0"/>
              <a:buChar char="•"/>
            </a:pPr>
            <a:r>
              <a:rPr lang="hr-HR" dirty="0" smtClean="0"/>
              <a:t>Fiskalne mjere (eng. </a:t>
            </a:r>
            <a:r>
              <a:rPr lang="hr-HR" i="1" dirty="0" smtClean="0"/>
              <a:t>tax returns</a:t>
            </a:r>
            <a:r>
              <a:rPr lang="hr-HR" dirty="0" smtClean="0"/>
              <a:t>)</a:t>
            </a:r>
            <a:endParaRPr lang="en-US" dirty="0" smtClean="0"/>
          </a:p>
          <a:p>
            <a:pPr marL="285750" indent="-285750">
              <a:buFont typeface="Arial" panose="020B0604020202020204" pitchFamily="34" charset="0"/>
              <a:buChar char="•"/>
            </a:pPr>
            <a:endParaRPr lang="hr-HR" dirty="0" smtClean="0"/>
          </a:p>
          <a:p>
            <a:pPr algn="ctr"/>
            <a:endParaRPr lang="vi-VN" sz="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0648"/>
            <a:ext cx="3096344" cy="123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118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28988" y="1109227"/>
            <a:ext cx="8928992" cy="1143000"/>
          </a:xfrm>
        </p:spPr>
        <p:txBody>
          <a:bodyPr/>
          <a:lstStyle/>
          <a:p>
            <a:pPr algn="r"/>
            <a:r>
              <a:rPr lang="hr-HR" sz="3200" b="1" dirty="0" smtClean="0">
                <a:latin typeface="Arial Narrow" pitchFamily="34" charset="0"/>
              </a:rPr>
              <a:t>Sustavi poticanja OIE-E u EU</a:t>
            </a:r>
            <a:endParaRPr lang="hr-HR" sz="3200" spc="-70" dirty="0" smtClean="0">
              <a:latin typeface="Arial Narrow" panose="020B0606020202030204" pitchFamily="34" charset="0"/>
            </a:endParaRPr>
          </a:p>
        </p:txBody>
      </p:sp>
      <p:sp>
        <p:nvSpPr>
          <p:cNvPr id="2" name="Rectangle 1"/>
          <p:cNvSpPr/>
          <p:nvPr/>
        </p:nvSpPr>
        <p:spPr>
          <a:xfrm>
            <a:off x="467544" y="2056686"/>
            <a:ext cx="8280920" cy="615553"/>
          </a:xfrm>
          <a:prstGeom prst="rect">
            <a:avLst/>
          </a:prstGeom>
        </p:spPr>
        <p:txBody>
          <a:bodyPr wrap="square">
            <a:spAutoFit/>
          </a:bodyPr>
          <a:lstStyle/>
          <a:p>
            <a:endParaRPr lang="hr-HR" sz="800" b="1" dirty="0" smtClean="0"/>
          </a:p>
          <a:p>
            <a:pPr marL="285750" indent="-285750">
              <a:buFont typeface="Arial" panose="020B0604020202020204" pitchFamily="34" charset="0"/>
              <a:buChar char="•"/>
            </a:pPr>
            <a:endParaRPr lang="hr-HR" dirty="0" smtClean="0"/>
          </a:p>
          <a:p>
            <a:pPr algn="ctr"/>
            <a:endParaRPr lang="vi-VN" sz="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0648"/>
            <a:ext cx="3096344" cy="123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srcRect/>
          <a:stretch>
            <a:fillRect/>
          </a:stretch>
        </p:blipFill>
        <p:spPr bwMode="auto">
          <a:xfrm>
            <a:off x="500034" y="2097509"/>
            <a:ext cx="8215370" cy="4760491"/>
          </a:xfrm>
          <a:prstGeom prst="rect">
            <a:avLst/>
          </a:prstGeom>
          <a:noFill/>
          <a:ln w="9525">
            <a:noFill/>
            <a:miter lim="800000"/>
            <a:headEnd/>
            <a:tailEnd/>
          </a:ln>
          <a:effectLst/>
        </p:spPr>
      </p:pic>
    </p:spTree>
    <p:extLst>
      <p:ext uri="{BB962C8B-B14F-4D97-AF65-F5344CB8AC3E}">
        <p14:creationId xmlns:p14="http://schemas.microsoft.com/office/powerpoint/2010/main" val="3557118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28988" y="1109227"/>
            <a:ext cx="8928992" cy="1143000"/>
          </a:xfrm>
        </p:spPr>
        <p:txBody>
          <a:bodyPr/>
          <a:lstStyle/>
          <a:p>
            <a:pPr algn="r"/>
            <a:r>
              <a:rPr lang="hr-HR" sz="3200" b="1" dirty="0" smtClean="0">
                <a:latin typeface="Arial Narrow" pitchFamily="34" charset="0"/>
              </a:rPr>
              <a:t>Utjecaj OIE-E na tržište EE</a:t>
            </a:r>
            <a:endParaRPr lang="hr-HR" sz="3200" spc="-70" dirty="0" smtClean="0">
              <a:latin typeface="Arial Narrow" panose="020B0606020202030204" pitchFamily="34" charset="0"/>
            </a:endParaRPr>
          </a:p>
        </p:txBody>
      </p:sp>
      <p:sp>
        <p:nvSpPr>
          <p:cNvPr id="2" name="Rectangle 1"/>
          <p:cNvSpPr/>
          <p:nvPr/>
        </p:nvSpPr>
        <p:spPr>
          <a:xfrm>
            <a:off x="467544" y="2056686"/>
            <a:ext cx="8280920" cy="4493538"/>
          </a:xfrm>
          <a:prstGeom prst="rect">
            <a:avLst/>
          </a:prstGeom>
        </p:spPr>
        <p:txBody>
          <a:bodyPr wrap="square">
            <a:spAutoFit/>
          </a:bodyPr>
          <a:lstStyle/>
          <a:p>
            <a:endParaRPr lang="hr-HR" sz="800" b="1" dirty="0" smtClean="0"/>
          </a:p>
          <a:p>
            <a:pPr marL="285750" indent="-285750">
              <a:buFont typeface="Arial" panose="020B0604020202020204" pitchFamily="34" charset="0"/>
              <a:buChar char="•"/>
            </a:pPr>
            <a:r>
              <a:rPr lang="hr-HR" dirty="0" smtClean="0"/>
              <a:t>Potreban je angažman energije uravnoteženja od strane operatora sustava, u slučaju odstupanja proizvodnje OIE-E od planova,</a:t>
            </a:r>
          </a:p>
          <a:p>
            <a:pPr marL="285750" indent="-285750"/>
            <a:endParaRPr lang="hr-HR" dirty="0" smtClean="0"/>
          </a:p>
          <a:p>
            <a:pPr marL="285750" indent="-285750">
              <a:buFont typeface="Arial" panose="020B0604020202020204" pitchFamily="34" charset="0"/>
              <a:buChar char="•"/>
            </a:pPr>
            <a:r>
              <a:rPr lang="hr-HR" dirty="0" smtClean="0"/>
              <a:t>OIE-E </a:t>
            </a:r>
          </a:p>
          <a:p>
            <a:pPr marL="742950" lvl="1" indent="-285750">
              <a:buFont typeface="Wingdings" pitchFamily="2" charset="2"/>
              <a:buChar char="Ø"/>
            </a:pPr>
            <a:r>
              <a:rPr lang="hr-HR" dirty="0" smtClean="0"/>
              <a:t>smanjuju tržišnu cijenu EE (tzv. Merit order efekt), </a:t>
            </a:r>
          </a:p>
          <a:p>
            <a:pPr marL="742950" lvl="1" indent="-285750">
              <a:buFont typeface="Wingdings" pitchFamily="2" charset="2"/>
              <a:buChar char="Ø"/>
            </a:pPr>
            <a:r>
              <a:rPr lang="hr-HR" dirty="0" smtClean="0"/>
              <a:t>povećavaju volatilnost cijena EE (u ekstremnim slučajevima dolazi i do negativnih cijena EE),</a:t>
            </a:r>
          </a:p>
          <a:p>
            <a:pPr marL="742950" lvl="1" indent="-285750">
              <a:buFont typeface="Wingdings" pitchFamily="2" charset="2"/>
              <a:buChar char="Ø"/>
            </a:pPr>
            <a:r>
              <a:rPr lang="hr-HR" dirty="0" smtClean="0"/>
              <a:t>smanjuju prosječnu upotrebu konvencionalnih elektrana,</a:t>
            </a:r>
          </a:p>
          <a:p>
            <a:pPr marL="742950" lvl="1" indent="-285750">
              <a:buFont typeface="Wingdings" pitchFamily="2" charset="2"/>
              <a:buChar char="Ø"/>
            </a:pPr>
            <a:r>
              <a:rPr lang="hr-HR" dirty="0" smtClean="0"/>
              <a:t>negativno utječu na buduće investicije u konvencionalne elektrane.</a:t>
            </a:r>
          </a:p>
          <a:p>
            <a:pPr marL="742950" lvl="1" indent="-285750"/>
            <a:endParaRPr lang="hr-HR" dirty="0" smtClean="0"/>
          </a:p>
          <a:p>
            <a:pPr marL="285750" indent="-285750">
              <a:buFont typeface="Arial" pitchFamily="34" charset="0"/>
              <a:buChar char="•"/>
            </a:pPr>
            <a:r>
              <a:rPr lang="hr-HR" dirty="0" smtClean="0"/>
              <a:t>Negativni utjecaji OIE-E na tržište EE je još izraženiji kod primjene sustava zajamčenih cijena, budući da tim sustavom OIE-E nisu direktno integrirane na tržište EE. </a:t>
            </a:r>
          </a:p>
          <a:p>
            <a:pPr marL="285750" indent="-285750"/>
            <a:endParaRPr lang="hr-HR" dirty="0" smtClean="0"/>
          </a:p>
          <a:p>
            <a:pPr marL="285750" indent="-285750"/>
            <a:endParaRPr lang="hr-HR" dirty="0" smtClean="0"/>
          </a:p>
          <a:p>
            <a:pPr algn="ctr"/>
            <a:endParaRPr lang="vi-VN" sz="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0648"/>
            <a:ext cx="3096344" cy="123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1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linds(horizont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linds(horizontal)">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blinds(horizontal)">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28988" y="1109227"/>
            <a:ext cx="8928992" cy="1143000"/>
          </a:xfrm>
        </p:spPr>
        <p:txBody>
          <a:bodyPr/>
          <a:lstStyle/>
          <a:p>
            <a:pPr algn="r"/>
            <a:r>
              <a:rPr lang="hr-HR" sz="2400" b="1" dirty="0" smtClean="0"/>
              <a:t>NOVE SMJERNICE EK ZA SUSTAV POTICANJA OIE-E</a:t>
            </a:r>
            <a:endParaRPr lang="hr-HR" sz="2400" spc="-70" dirty="0" smtClean="0">
              <a:latin typeface="Arial Narrow" panose="020B0606020202030204" pitchFamily="34" charset="0"/>
            </a:endParaRPr>
          </a:p>
        </p:txBody>
      </p:sp>
      <p:sp>
        <p:nvSpPr>
          <p:cNvPr id="2" name="Rectangle 1"/>
          <p:cNvSpPr/>
          <p:nvPr/>
        </p:nvSpPr>
        <p:spPr>
          <a:xfrm>
            <a:off x="467544" y="2056686"/>
            <a:ext cx="8280920" cy="5878532"/>
          </a:xfrm>
          <a:prstGeom prst="rect">
            <a:avLst/>
          </a:prstGeom>
        </p:spPr>
        <p:txBody>
          <a:bodyPr wrap="square">
            <a:spAutoFit/>
          </a:bodyPr>
          <a:lstStyle/>
          <a:p>
            <a:endParaRPr lang="hr-HR" sz="800" b="1" dirty="0" smtClean="0"/>
          </a:p>
          <a:p>
            <a:pPr marL="285750" indent="-285750">
              <a:buFont typeface="Arial" panose="020B0604020202020204" pitchFamily="34" charset="0"/>
              <a:buChar char="•"/>
            </a:pPr>
            <a:r>
              <a:rPr lang="hr-HR" dirty="0" smtClean="0"/>
              <a:t>Europska komisija očekuje da će u razdoblju od 2020. do 2030. OIE postati konkurentni na tržištu, </a:t>
            </a:r>
          </a:p>
          <a:p>
            <a:pPr marL="285750" indent="-285750">
              <a:buFont typeface="Arial" panose="020B0604020202020204" pitchFamily="34" charset="0"/>
              <a:buChar char="•"/>
            </a:pPr>
            <a:r>
              <a:rPr lang="hr-HR" dirty="0" smtClean="0"/>
              <a:t>Smjernicama bi se trebao osigurati prijelaz na ekonomičnu isporuku s pomoću mehanizama koji se temelje na tržištu,</a:t>
            </a:r>
          </a:p>
          <a:p>
            <a:pPr marL="285750" indent="-285750"/>
            <a:endParaRPr lang="hr-HR" sz="900" dirty="0" smtClean="0"/>
          </a:p>
          <a:p>
            <a:pPr marL="285750" indent="-285750"/>
            <a:r>
              <a:rPr lang="hr-HR" dirty="0" smtClean="0"/>
              <a:t>Od 1. siječnja 2016. na sve nove programe i mjere potpore se moraju primijeniti sljedeća načela:</a:t>
            </a:r>
          </a:p>
          <a:p>
            <a:pPr marL="285750" indent="-285750">
              <a:buFont typeface="Arial" pitchFamily="34" charset="0"/>
              <a:buChar char="•"/>
            </a:pPr>
            <a:r>
              <a:rPr lang="hr-HR" dirty="0" smtClean="0"/>
              <a:t>potpore se mogu dodjeljivati kao premije povrh tržišne cijene (premija) pri čemu proizvođači svoju EE prodaju izravno na tržištu (izuzetak su postrojenja &lt; 500 kW),</a:t>
            </a:r>
          </a:p>
          <a:p>
            <a:pPr marL="285750" indent="-285750">
              <a:buFont typeface="Arial" pitchFamily="34" charset="0"/>
              <a:buChar char="•"/>
            </a:pPr>
            <a:r>
              <a:rPr lang="hr-HR" dirty="0" smtClean="0"/>
              <a:t>korisnici podliježu standardnim odgovornostima za uravnoteženje, osim ako ne postoje likvidna tržišta dnevnog uravnoteženja,</a:t>
            </a:r>
          </a:p>
          <a:p>
            <a:pPr marL="285750" indent="-285750">
              <a:buFont typeface="Arial" pitchFamily="34" charset="0"/>
              <a:buChar char="•"/>
            </a:pPr>
            <a:r>
              <a:rPr lang="hr-HR" dirty="0" smtClean="0"/>
              <a:t>potrebno je uvesti mjere kojima se osigurava da proizvođači nemaju poticaja za proizvodnju EE po negativnim cijenama.</a:t>
            </a:r>
          </a:p>
          <a:p>
            <a:pPr marL="285750" indent="-285750"/>
            <a:endParaRPr lang="hr-HR" sz="900" dirty="0" smtClean="0"/>
          </a:p>
          <a:p>
            <a:pPr marL="285750" indent="-285750"/>
            <a:r>
              <a:rPr lang="hr-HR" dirty="0" smtClean="0"/>
              <a:t>Od 1. siječnja 2017. potpore se mogu dodijeliti samo temeljem provedenog konkurentnog natječajnog postupka.</a:t>
            </a:r>
          </a:p>
          <a:p>
            <a:pPr marL="285750" indent="-285750"/>
            <a:endParaRPr lang="hr-HR" dirty="0" smtClean="0"/>
          </a:p>
          <a:p>
            <a:pPr marL="285750" indent="-285750"/>
            <a:endParaRPr lang="hr-HR" dirty="0" smtClean="0"/>
          </a:p>
          <a:p>
            <a:pPr marL="285750" indent="-285750"/>
            <a:endParaRPr lang="hr-HR" dirty="0" smtClean="0"/>
          </a:p>
          <a:p>
            <a:pPr marL="285750" indent="-285750"/>
            <a:endParaRPr lang="hr-HR" dirty="0" smtClean="0"/>
          </a:p>
          <a:p>
            <a:pPr algn="ctr"/>
            <a:endParaRPr lang="vi-VN" sz="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0648"/>
            <a:ext cx="3096344" cy="123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1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linds(horizont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linds(horizontal)">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blinds(horizontal)">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28988" y="1109227"/>
            <a:ext cx="8928992" cy="1143000"/>
          </a:xfrm>
        </p:spPr>
        <p:txBody>
          <a:bodyPr/>
          <a:lstStyle/>
          <a:p>
            <a:pPr algn="r"/>
            <a:r>
              <a:rPr lang="hr-HR" sz="2400" b="1" dirty="0" smtClean="0"/>
              <a:t>SUSTAV POTICANJA OIE-E U NJEMAČKOJ</a:t>
            </a:r>
            <a:endParaRPr lang="hr-HR" sz="2400" spc="-70" dirty="0" smtClean="0">
              <a:latin typeface="Arial Narrow" panose="020B0606020202030204" pitchFamily="34" charset="0"/>
            </a:endParaRPr>
          </a:p>
        </p:txBody>
      </p:sp>
      <p:sp>
        <p:nvSpPr>
          <p:cNvPr id="2" name="Rectangle 1"/>
          <p:cNvSpPr/>
          <p:nvPr/>
        </p:nvSpPr>
        <p:spPr>
          <a:xfrm>
            <a:off x="467544" y="2056686"/>
            <a:ext cx="8280920" cy="5878532"/>
          </a:xfrm>
          <a:prstGeom prst="rect">
            <a:avLst/>
          </a:prstGeom>
        </p:spPr>
        <p:txBody>
          <a:bodyPr wrap="square">
            <a:spAutoFit/>
          </a:bodyPr>
          <a:lstStyle/>
          <a:p>
            <a:endParaRPr lang="hr-HR" sz="800" b="1" dirty="0" smtClean="0"/>
          </a:p>
          <a:p>
            <a:pPr marL="285750" indent="-285750">
              <a:buFont typeface="Arial" panose="020B0604020202020204" pitchFamily="34" charset="0"/>
              <a:buChar char="•"/>
            </a:pPr>
            <a:r>
              <a:rPr lang="hr-HR" dirty="0" smtClean="0"/>
              <a:t>Model premija uveden 2012. godine, </a:t>
            </a:r>
          </a:p>
          <a:p>
            <a:pPr marL="285750" indent="-285750">
              <a:buFont typeface="Arial" panose="020B0604020202020204" pitchFamily="34" charset="0"/>
              <a:buChar char="•"/>
            </a:pPr>
            <a:r>
              <a:rPr lang="hr-HR" dirty="0" smtClean="0"/>
              <a:t>OIE-E proizvođači su imali mogućnost izbora između modela premija i sustava zajamčenih cijena,</a:t>
            </a:r>
          </a:p>
          <a:p>
            <a:pPr marL="285750" indent="-285750">
              <a:buFont typeface="Arial" panose="020B0604020202020204" pitchFamily="34" charset="0"/>
              <a:buChar char="•"/>
            </a:pPr>
            <a:r>
              <a:rPr lang="hr-HR" dirty="0" smtClean="0"/>
              <a:t>Iznos premija je jednak razlici zajamčene cijene i prosječne mjesečne cijene na tržištu EE,</a:t>
            </a:r>
          </a:p>
          <a:p>
            <a:pPr marL="285750" indent="-285750">
              <a:buFont typeface="Arial" panose="020B0604020202020204" pitchFamily="34" charset="0"/>
              <a:buChar char="•"/>
            </a:pPr>
            <a:r>
              <a:rPr lang="hr-HR" dirty="0" smtClean="0"/>
              <a:t>Uz premiju se OIE-E proizvođaču isplaćuje i upravljačka premija kojom se pokrivaju troškovi nastupa na tržištu EE,</a:t>
            </a:r>
          </a:p>
          <a:p>
            <a:pPr marL="285750" indent="-285750">
              <a:buFont typeface="Arial" panose="020B0604020202020204" pitchFamily="34" charset="0"/>
              <a:buChar char="•"/>
            </a:pPr>
            <a:r>
              <a:rPr lang="hr-HR" dirty="0" smtClean="0"/>
              <a:t>U 2014. donešen novi zakon o OIE, prema kojemu su prihvaćeni zahtjevi iz Smjernica:</a:t>
            </a:r>
          </a:p>
          <a:p>
            <a:pPr marL="742950" lvl="1" indent="-285750">
              <a:buFont typeface="Arial" pitchFamily="34" charset="0"/>
              <a:buChar char="-"/>
            </a:pPr>
            <a:r>
              <a:rPr lang="hr-HR" dirty="0" smtClean="0"/>
              <a:t>Od 2016. model premija jedini model poticanja za nove projekte OIE-E  &gt; 500 kW,</a:t>
            </a:r>
          </a:p>
          <a:p>
            <a:pPr marL="742950" lvl="1" indent="-285750">
              <a:buFont typeface="Arial" pitchFamily="34" charset="0"/>
              <a:buChar char="-"/>
            </a:pPr>
            <a:r>
              <a:rPr lang="hr-HR" dirty="0" smtClean="0"/>
              <a:t>Od 2017. će se provoditi natječaji za dodjelu svih novih potpora,</a:t>
            </a:r>
          </a:p>
          <a:p>
            <a:pPr marL="742950" lvl="1" indent="-285750">
              <a:buFont typeface="Arial" pitchFamily="34" charset="0"/>
              <a:buChar char="-"/>
            </a:pPr>
            <a:r>
              <a:rPr lang="hr-HR" dirty="0" smtClean="0"/>
              <a:t>U slučajevima negativne cijene EE kroz 6 uzastopnih sati, neće se isplaćivati premija novim OIE-E proizvođačima.</a:t>
            </a:r>
          </a:p>
          <a:p>
            <a:pPr marL="285750" indent="-285750">
              <a:buFont typeface="Arial" panose="020B0604020202020204" pitchFamily="34" charset="0"/>
              <a:buChar char="•"/>
            </a:pPr>
            <a:endParaRPr lang="hr-HR" dirty="0" smtClean="0"/>
          </a:p>
          <a:p>
            <a:pPr marL="285750" indent="-285750">
              <a:buFont typeface="Arial" panose="020B0604020202020204" pitchFamily="34" charset="0"/>
              <a:buChar char="•"/>
            </a:pPr>
            <a:endParaRPr lang="hr-HR" dirty="0" smtClean="0"/>
          </a:p>
          <a:p>
            <a:pPr marL="285750" indent="-285750"/>
            <a:endParaRPr lang="hr-HR" dirty="0" smtClean="0"/>
          </a:p>
          <a:p>
            <a:pPr marL="285750" indent="-285750"/>
            <a:endParaRPr lang="hr-HR" dirty="0" smtClean="0"/>
          </a:p>
          <a:p>
            <a:pPr marL="285750" indent="-285750"/>
            <a:endParaRPr lang="hr-HR" dirty="0" smtClean="0"/>
          </a:p>
          <a:p>
            <a:pPr marL="285750" indent="-285750"/>
            <a:endParaRPr lang="hr-HR" dirty="0" smtClean="0"/>
          </a:p>
          <a:p>
            <a:pPr algn="ctr"/>
            <a:endParaRPr lang="vi-VN" sz="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0648"/>
            <a:ext cx="3096344" cy="123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1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linds(horizont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28988" y="1109227"/>
            <a:ext cx="8928992" cy="1143000"/>
          </a:xfrm>
        </p:spPr>
        <p:txBody>
          <a:bodyPr/>
          <a:lstStyle/>
          <a:p>
            <a:pPr algn="r"/>
            <a:r>
              <a:rPr lang="hr-HR" sz="2400" b="1" dirty="0" smtClean="0"/>
              <a:t>SUSTAV POTICANJA OIE-E U JI EUROPI</a:t>
            </a:r>
            <a:endParaRPr lang="hr-HR" sz="2400" spc="-70" dirty="0" smtClean="0">
              <a:latin typeface="Arial Narrow" panose="020B0606020202030204" pitchFamily="34" charset="0"/>
            </a:endParaRPr>
          </a:p>
        </p:txBody>
      </p:sp>
      <p:sp>
        <p:nvSpPr>
          <p:cNvPr id="2" name="Rectangle 1"/>
          <p:cNvSpPr/>
          <p:nvPr/>
        </p:nvSpPr>
        <p:spPr>
          <a:xfrm>
            <a:off x="467544" y="2056686"/>
            <a:ext cx="8280920" cy="4493538"/>
          </a:xfrm>
          <a:prstGeom prst="rect">
            <a:avLst/>
          </a:prstGeom>
        </p:spPr>
        <p:txBody>
          <a:bodyPr wrap="square">
            <a:spAutoFit/>
          </a:bodyPr>
          <a:lstStyle/>
          <a:p>
            <a:endParaRPr lang="hr-HR" sz="800" b="1" dirty="0" smtClean="0"/>
          </a:p>
          <a:p>
            <a:pPr marL="285750" indent="-285750">
              <a:buFont typeface="Arial" panose="020B0604020202020204" pitchFamily="34" charset="0"/>
              <a:buChar char="•"/>
            </a:pPr>
            <a:r>
              <a:rPr lang="hr-HR" dirty="0" smtClean="0"/>
              <a:t>U Sloveniji se od 2009. godine primjenjuje model premija,</a:t>
            </a:r>
          </a:p>
          <a:p>
            <a:pPr marL="285750" indent="-285750">
              <a:buFont typeface="Arial" panose="020B0604020202020204" pitchFamily="34" charset="0"/>
              <a:buChar char="•"/>
            </a:pPr>
            <a:r>
              <a:rPr lang="hr-HR" dirty="0" smtClean="0"/>
              <a:t>Premija je određena u fiksnom iznosu na godišnjoj razini, a OIE-E proizvođači imaju mogućnost izbora između modela premija i sustava zajamčenih cijena,</a:t>
            </a:r>
          </a:p>
          <a:p>
            <a:pPr marL="285750" indent="-285750"/>
            <a:endParaRPr lang="hr-HR" dirty="0" smtClean="0"/>
          </a:p>
          <a:p>
            <a:pPr marL="285750" indent="-285750">
              <a:buFont typeface="Arial" panose="020B0604020202020204" pitchFamily="34" charset="0"/>
              <a:buChar char="•"/>
            </a:pPr>
            <a:r>
              <a:rPr lang="hr-HR" dirty="0" smtClean="0"/>
              <a:t>Kao problem primjeni tržišnih mehanizama na sustave poticanja OIE-E u jugoistočnoj Europi ističe se još uvijek nedovoljno razvijeno tržište EE,</a:t>
            </a:r>
          </a:p>
          <a:p>
            <a:pPr marL="285750" indent="-285750">
              <a:buFont typeface="Arial" panose="020B0604020202020204" pitchFamily="34" charset="0"/>
              <a:buChar char="•"/>
            </a:pPr>
            <a:r>
              <a:rPr lang="hr-HR" dirty="0" smtClean="0"/>
              <a:t>Slovenija i Mađarska uspostavile burze EE, uspostava burze EE u Hrvatskoj i Srbiji se očekuje u 2015. </a:t>
            </a:r>
          </a:p>
          <a:p>
            <a:pPr marL="285750" indent="-285750"/>
            <a:endParaRPr lang="hr-HR" dirty="0" smtClean="0"/>
          </a:p>
          <a:p>
            <a:pPr marL="285750" indent="-285750">
              <a:buFont typeface="Arial" panose="020B0604020202020204" pitchFamily="34" charset="0"/>
              <a:buChar char="•"/>
            </a:pPr>
            <a:endParaRPr lang="hr-HR" dirty="0" smtClean="0"/>
          </a:p>
          <a:p>
            <a:pPr marL="285750" indent="-285750"/>
            <a:endParaRPr lang="hr-HR" dirty="0" smtClean="0"/>
          </a:p>
          <a:p>
            <a:pPr marL="285750" indent="-285750"/>
            <a:endParaRPr lang="hr-HR" dirty="0" smtClean="0"/>
          </a:p>
          <a:p>
            <a:pPr marL="285750" indent="-285750"/>
            <a:endParaRPr lang="hr-HR" dirty="0" smtClean="0"/>
          </a:p>
          <a:p>
            <a:pPr marL="285750" indent="-285750"/>
            <a:endParaRPr lang="hr-HR" dirty="0" smtClean="0"/>
          </a:p>
          <a:p>
            <a:pPr algn="ctr"/>
            <a:endParaRPr lang="vi-VN" sz="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0648"/>
            <a:ext cx="3096344" cy="123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1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28988" y="1109227"/>
            <a:ext cx="8928992" cy="1143000"/>
          </a:xfrm>
        </p:spPr>
        <p:txBody>
          <a:bodyPr/>
          <a:lstStyle/>
          <a:p>
            <a:pPr algn="r"/>
            <a:r>
              <a:rPr lang="hr-HR" sz="2400" b="1" smtClean="0"/>
              <a:t>HRVATSKA - Prijedlog Zakona o OIE</a:t>
            </a:r>
            <a:endParaRPr lang="hr-HR" sz="2400" spc="-70" dirty="0" smtClean="0">
              <a:latin typeface="Arial Narrow" panose="020B0606020202030204" pitchFamily="34" charset="0"/>
            </a:endParaRPr>
          </a:p>
        </p:txBody>
      </p:sp>
      <p:sp>
        <p:nvSpPr>
          <p:cNvPr id="2" name="Rectangle 1"/>
          <p:cNvSpPr/>
          <p:nvPr/>
        </p:nvSpPr>
        <p:spPr>
          <a:xfrm>
            <a:off x="467544" y="2056686"/>
            <a:ext cx="8280920" cy="4493538"/>
          </a:xfrm>
          <a:prstGeom prst="rect">
            <a:avLst/>
          </a:prstGeom>
        </p:spPr>
        <p:txBody>
          <a:bodyPr wrap="square">
            <a:spAutoFit/>
          </a:bodyPr>
          <a:lstStyle/>
          <a:p>
            <a:endParaRPr lang="hr-HR" sz="800" b="1" dirty="0" smtClean="0"/>
          </a:p>
          <a:p>
            <a:pPr marL="285750" indent="-285750">
              <a:buFont typeface="Arial" panose="020B0604020202020204" pitchFamily="34" charset="0"/>
              <a:buChar char="•"/>
            </a:pPr>
            <a:r>
              <a:rPr lang="hr-HR" dirty="0" smtClean="0"/>
              <a:t>Od 1.1.2016. potpore za sve nove projekte OIE-E će se dodjeljivati putem modela premija,</a:t>
            </a:r>
          </a:p>
          <a:p>
            <a:pPr marL="285750" indent="-285750">
              <a:buFont typeface="Arial" panose="020B0604020202020204" pitchFamily="34" charset="0"/>
              <a:buChar char="•"/>
            </a:pPr>
            <a:endParaRPr lang="hr-HR" dirty="0" smtClean="0"/>
          </a:p>
          <a:p>
            <a:pPr marL="285750" indent="-285750">
              <a:buFont typeface="Arial" panose="020B0604020202020204" pitchFamily="34" charset="0"/>
              <a:buChar char="•"/>
            </a:pPr>
            <a:r>
              <a:rPr lang="hr-HR" dirty="0" smtClean="0"/>
              <a:t>Iznos premija će biti jednak razlici proizvodne cijene (koja će biti zajamčena ugovorom o premiji) i prosječne mjesečne cijene na tržištu EE, </a:t>
            </a:r>
          </a:p>
          <a:p>
            <a:pPr marL="285750" indent="-285750">
              <a:buFont typeface="Arial" panose="020B0604020202020204" pitchFamily="34" charset="0"/>
              <a:buChar char="•"/>
            </a:pPr>
            <a:endParaRPr lang="hr-HR" dirty="0" smtClean="0"/>
          </a:p>
          <a:p>
            <a:pPr marL="285750" indent="-285750">
              <a:buFont typeface="Arial" panose="020B0604020202020204" pitchFamily="34" charset="0"/>
              <a:buChar char="•"/>
            </a:pPr>
            <a:r>
              <a:rPr lang="hr-HR" dirty="0" smtClean="0"/>
              <a:t>Dodjeli potpora će prethoditi natječajni postupak,</a:t>
            </a:r>
          </a:p>
          <a:p>
            <a:pPr marL="285750" indent="-285750">
              <a:buFont typeface="Arial" panose="020B0604020202020204" pitchFamily="34" charset="0"/>
              <a:buChar char="•"/>
            </a:pPr>
            <a:endParaRPr lang="hr-HR" dirty="0" smtClean="0"/>
          </a:p>
          <a:p>
            <a:pPr marL="285750" indent="-285750">
              <a:buFont typeface="Arial" panose="020B0604020202020204" pitchFamily="34" charset="0"/>
              <a:buChar char="•"/>
            </a:pPr>
            <a:r>
              <a:rPr lang="hr-HR" dirty="0" smtClean="0"/>
              <a:t>Novi projekti OIE-E će snositi troškove uravnoteženja u punom iznosu.</a:t>
            </a:r>
          </a:p>
          <a:p>
            <a:pPr marL="285750" indent="-285750">
              <a:buFont typeface="Arial" panose="020B0604020202020204" pitchFamily="34" charset="0"/>
              <a:buChar char="•"/>
            </a:pPr>
            <a:endParaRPr lang="hr-HR" dirty="0" smtClean="0"/>
          </a:p>
          <a:p>
            <a:pPr marL="285750" indent="-285750">
              <a:buFont typeface="Arial" panose="020B0604020202020204" pitchFamily="34" charset="0"/>
              <a:buChar char="•"/>
            </a:pPr>
            <a:endParaRPr lang="hr-HR" dirty="0" smtClean="0"/>
          </a:p>
          <a:p>
            <a:pPr marL="285750" indent="-285750"/>
            <a:endParaRPr lang="hr-HR" dirty="0" smtClean="0"/>
          </a:p>
          <a:p>
            <a:pPr marL="285750" indent="-285750"/>
            <a:endParaRPr lang="hr-HR" dirty="0" smtClean="0"/>
          </a:p>
          <a:p>
            <a:pPr marL="285750" indent="-285750"/>
            <a:endParaRPr lang="hr-HR" dirty="0" smtClean="0"/>
          </a:p>
          <a:p>
            <a:pPr marL="285750" indent="-285750"/>
            <a:endParaRPr lang="hr-HR" dirty="0" smtClean="0"/>
          </a:p>
          <a:p>
            <a:pPr algn="ctr"/>
            <a:endParaRPr lang="vi-VN" sz="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0648"/>
            <a:ext cx="3096344" cy="123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1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linds(horizontal)">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blinds(horizontal)">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4777</TotalTime>
  <Words>1281</Words>
  <Application>Microsoft Office PowerPoint</Application>
  <PresentationFormat>On-screen Show (4:3)</PresentationFormat>
  <Paragraphs>195</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tema</vt:lpstr>
      <vt:lpstr>PowerPoint Presentation</vt:lpstr>
      <vt:lpstr>Energetska politika EU</vt:lpstr>
      <vt:lpstr>Sustavi poticanja OIE-E u EU</vt:lpstr>
      <vt:lpstr>Sustavi poticanja OIE-E u EU</vt:lpstr>
      <vt:lpstr>Utjecaj OIE-E na tržište EE</vt:lpstr>
      <vt:lpstr>NOVE SMJERNICE EK ZA SUSTAV POTICANJA OIE-E</vt:lpstr>
      <vt:lpstr>SUSTAV POTICANJA OIE-E U NJEMAČKOJ</vt:lpstr>
      <vt:lpstr>SUSTAV POTICANJA OIE-E U JI EUROPI</vt:lpstr>
      <vt:lpstr>HRVATSKA - Prijedlog Zakona o OIE</vt:lpstr>
      <vt:lpstr>PITANJA  RECENZENTA - Branko Glomazić, dipl. inž. el.</vt:lpstr>
      <vt:lpstr>Odgovor na 1. pitanje</vt:lpstr>
      <vt:lpstr>PITANJA  RECENZENTA - Branko Glomazić, dipl. inž. el.</vt:lpstr>
      <vt:lpstr>Odgovor na 2. pitanje</vt:lpstr>
      <vt:lpstr>PITANJA  RECENZENTA - Branko Glomazić, dipl. inž. el.</vt:lpstr>
      <vt:lpstr>Odgovor na 3. pitanje</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POVLAŠTENI PROIZVOĐAČI</dc:title>
  <dc:creator>aleveric</dc:creator>
  <cp:lastModifiedBy>Andrea</cp:lastModifiedBy>
  <cp:revision>246</cp:revision>
  <cp:lastPrinted>2015-04-23T08:02:03Z</cp:lastPrinted>
  <dcterms:created xsi:type="dcterms:W3CDTF">2013-01-04T06:56:22Z</dcterms:created>
  <dcterms:modified xsi:type="dcterms:W3CDTF">2015-05-12T21:47:35Z</dcterms:modified>
</cp:coreProperties>
</file>